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5" r:id="rId3"/>
    <p:sldId id="287" r:id="rId4"/>
    <p:sldId id="280" r:id="rId5"/>
    <p:sldId id="281" r:id="rId6"/>
    <p:sldId id="286" r:id="rId7"/>
    <p:sldId id="256" r:id="rId8"/>
    <p:sldId id="257" r:id="rId9"/>
    <p:sldId id="259" r:id="rId10"/>
    <p:sldId id="258" r:id="rId11"/>
    <p:sldId id="260" r:id="rId12"/>
    <p:sldId id="261" r:id="rId13"/>
    <p:sldId id="264" r:id="rId14"/>
    <p:sldId id="265" r:id="rId15"/>
    <p:sldId id="266" r:id="rId16"/>
    <p:sldId id="267" r:id="rId17"/>
    <p:sldId id="269" r:id="rId18"/>
    <p:sldId id="268" r:id="rId19"/>
    <p:sldId id="270" r:id="rId20"/>
    <p:sldId id="271" r:id="rId21"/>
    <p:sldId id="272" r:id="rId22"/>
    <p:sldId id="273" r:id="rId23"/>
    <p:sldId id="274" r:id="rId24"/>
    <p:sldId id="277" r:id="rId25"/>
    <p:sldId id="278" r:id="rId26"/>
    <p:sldId id="279" r:id="rId27"/>
    <p:sldId id="282" r:id="rId28"/>
    <p:sldId id="283" r:id="rId29"/>
    <p:sldId id="284" r:id="rId30"/>
    <p:sldId id="285" r:id="rId31"/>
    <p:sldId id="263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Hvx/jFudK3gTpYaxYo+o2A==" hashData="vRnREJm2O5OPp7QRc/eSxlPyD+A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4" Type="http://schemas.openxmlformats.org/officeDocument/2006/relationships/image" Target="../media/image71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1021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6836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6763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876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544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6657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6589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374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992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088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327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D4F27-22DB-4ED1-8C97-DDB7E0444EBF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20651-A339-46C9-8834-7E4E17AAA70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169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2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27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34.wmf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38.wmf"/><Relationship Id="rId4" Type="http://schemas.openxmlformats.org/officeDocument/2006/relationships/image" Target="../media/image39.png"/><Relationship Id="rId9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42.wmf"/><Relationship Id="rId4" Type="http://schemas.openxmlformats.org/officeDocument/2006/relationships/image" Target="../media/image43.png"/><Relationship Id="rId9" Type="http://schemas.openxmlformats.org/officeDocument/2006/relationships/oleObject" Target="../embeddings/oleObject2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omeraskerden@hotmail.com.tr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50.png"/><Relationship Id="rId7" Type="http://schemas.openxmlformats.org/officeDocument/2006/relationships/image" Target="../media/image47.wmf"/><Relationship Id="rId12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48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54.png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51.wmf"/><Relationship Id="rId10" Type="http://schemas.openxmlformats.org/officeDocument/2006/relationships/hyperlink" Target="mailto:omeraskerden@hotmail.com.tr" TargetMode="External"/><Relationship Id="rId4" Type="http://schemas.openxmlformats.org/officeDocument/2006/relationships/oleObject" Target="../embeddings/oleObject31.bin"/><Relationship Id="rId9" Type="http://schemas.openxmlformats.org/officeDocument/2006/relationships/image" Target="../media/image5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8.png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57.wmf"/><Relationship Id="rId4" Type="http://schemas.openxmlformats.org/officeDocument/2006/relationships/hyperlink" Target="mailto:omeraskerden@hotmail.com.tr" TargetMode="External"/><Relationship Id="rId9" Type="http://schemas.openxmlformats.org/officeDocument/2006/relationships/oleObject" Target="../embeddings/oleObject3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63.png"/><Relationship Id="rId7" Type="http://schemas.openxmlformats.org/officeDocument/2006/relationships/image" Target="../media/image60.wmf"/><Relationship Id="rId12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6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67.png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64.wmf"/><Relationship Id="rId10" Type="http://schemas.openxmlformats.org/officeDocument/2006/relationships/hyperlink" Target="mailto:omeraskerden@hotmail.com.tr" TargetMode="External"/><Relationship Id="rId4" Type="http://schemas.openxmlformats.org/officeDocument/2006/relationships/oleObject" Target="../embeddings/oleObject41.bin"/><Relationship Id="rId9" Type="http://schemas.openxmlformats.org/officeDocument/2006/relationships/image" Target="../media/image6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image" Target="../media/image72.png"/><Relationship Id="rId7" Type="http://schemas.openxmlformats.org/officeDocument/2006/relationships/image" Target="../media/image69.wmf"/><Relationship Id="rId12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7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81.png"/><Relationship Id="rId7" Type="http://schemas.openxmlformats.org/officeDocument/2006/relationships/image" Target="../media/image8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79.wmf"/><Relationship Id="rId4" Type="http://schemas.openxmlformats.org/officeDocument/2006/relationships/oleObject" Target="../embeddings/oleObject4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82.wmf"/><Relationship Id="rId4" Type="http://schemas.openxmlformats.org/officeDocument/2006/relationships/oleObject" Target="../embeddings/oleObject5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4437112"/>
            <a:ext cx="8749480" cy="1872208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l"/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ÖMER ASKERDEN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547664" y="332656"/>
            <a:ext cx="6043770" cy="1015663"/>
          </a:xfrm>
          <a:prstGeom prst="rect">
            <a:avLst/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HİSTOGRAM TESTİ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334685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707904" y="202913"/>
            <a:ext cx="5256584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4) </a:t>
            </a:r>
            <a:r>
              <a:rPr lang="tr-TR" sz="2000" b="1" dirty="0"/>
              <a:t>Aşağıdaki histogramda bir alışveriş </a:t>
            </a:r>
            <a:r>
              <a:rPr lang="tr-TR" sz="2000" b="1" dirty="0" smtClean="0"/>
              <a:t>merke- zindeki </a:t>
            </a:r>
            <a:r>
              <a:rPr lang="tr-TR" sz="2000" b="1" dirty="0"/>
              <a:t>giyim mağazalarının günlük pantolon satış adetleri verilmiştir</a:t>
            </a:r>
            <a:r>
              <a:rPr lang="tr-TR" sz="2000" b="1" dirty="0" smtClean="0"/>
              <a:t>.</a:t>
            </a:r>
          </a:p>
          <a:p>
            <a:r>
              <a:rPr lang="tr-TR" sz="2000" b="1" dirty="0"/>
              <a:t>Histogram tablosunda verilen bilgilere göre, Bu veri grubunun grup genişliği kaçtır?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	a)2  </a:t>
            </a:r>
            <a:r>
              <a:rPr lang="tr-TR" sz="2000" b="1" dirty="0"/>
              <a:t>	</a:t>
            </a:r>
            <a:r>
              <a:rPr lang="tr-TR" sz="2000" b="1" dirty="0" smtClean="0"/>
              <a:t>b)3 </a:t>
            </a:r>
            <a:r>
              <a:rPr lang="tr-TR" sz="2000" b="1" dirty="0"/>
              <a:t>	</a:t>
            </a:r>
            <a:r>
              <a:rPr lang="tr-TR" sz="2000" b="1" dirty="0" smtClean="0"/>
              <a:t>c)4  </a:t>
            </a:r>
            <a:r>
              <a:rPr lang="tr-TR" sz="2000" b="1" dirty="0"/>
              <a:t>	</a:t>
            </a:r>
            <a:r>
              <a:rPr lang="tr-TR" sz="2000" b="1" dirty="0" smtClean="0"/>
              <a:t>d)6</a:t>
            </a:r>
            <a:endParaRPr lang="tr-TR" sz="2000" dirty="0"/>
          </a:p>
        </p:txBody>
      </p:sp>
      <p:sp>
        <p:nvSpPr>
          <p:cNvPr id="4" name="Dikdörtgen 3"/>
          <p:cNvSpPr/>
          <p:nvPr/>
        </p:nvSpPr>
        <p:spPr>
          <a:xfrm>
            <a:off x="5201335" y="2003113"/>
            <a:ext cx="1249749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454678"/>
              </p:ext>
            </p:extLst>
          </p:nvPr>
        </p:nvGraphicFramePr>
        <p:xfrm>
          <a:off x="3707904" y="5157192"/>
          <a:ext cx="468153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7" name="Denklem" r:id="rId4" imgW="1841400" imgH="393480" progId="Equation.3">
                  <p:embed/>
                </p:oleObj>
              </mc:Choice>
              <mc:Fallback>
                <p:oleObj name="Denklem" r:id="rId4" imgW="1841400" imgH="393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5157192"/>
                        <a:ext cx="4681537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018890"/>
              </p:ext>
            </p:extLst>
          </p:nvPr>
        </p:nvGraphicFramePr>
        <p:xfrm>
          <a:off x="232206" y="5229200"/>
          <a:ext cx="3273425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8" name="Denklem" r:id="rId6" imgW="1523880" imgH="393480" progId="Equation.3">
                  <p:embed/>
                </p:oleObj>
              </mc:Choice>
              <mc:Fallback>
                <p:oleObj name="Denklem" r:id="rId6" imgW="1523880" imgH="39348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06" y="5229200"/>
                        <a:ext cx="3273425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065699"/>
              </p:ext>
            </p:extLst>
          </p:nvPr>
        </p:nvGraphicFramePr>
        <p:xfrm>
          <a:off x="4178592" y="3246115"/>
          <a:ext cx="28082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9" name="Denklem" r:id="rId8" imgW="1091880" imgH="203040" progId="Equation.3">
                  <p:embed/>
                </p:oleObj>
              </mc:Choice>
              <mc:Fallback>
                <p:oleObj name="Denklem" r:id="rId8" imgW="1091880" imgH="203040" progId="Equation.3">
                  <p:embed/>
                  <p:pic>
                    <p:nvPicPr>
                      <p:cNvPr id="0" name="Nesn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592" y="3246115"/>
                        <a:ext cx="280828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74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717"/>
            <a:ext cx="3456384" cy="325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07904" y="260648"/>
            <a:ext cx="5328592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5) </a:t>
            </a:r>
            <a:r>
              <a:rPr lang="tr-TR" sz="2000" b="1" dirty="0"/>
              <a:t>Aşağıdaki histogramda bir okuldaki </a:t>
            </a:r>
            <a:r>
              <a:rPr lang="tr-TR" sz="2000" b="1" dirty="0" smtClean="0"/>
              <a:t>sporcu- </a:t>
            </a:r>
            <a:r>
              <a:rPr lang="tr-TR" sz="2000" b="1" dirty="0" err="1" smtClean="0"/>
              <a:t>ların</a:t>
            </a:r>
            <a:r>
              <a:rPr lang="tr-TR" sz="2000" b="1" dirty="0" smtClean="0"/>
              <a:t> </a:t>
            </a:r>
            <a:r>
              <a:rPr lang="tr-TR" sz="2000" b="1" dirty="0"/>
              <a:t>yaptıkları spor karşılaşma sayıları verilmiştir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/>
              <a:t>a) Histogram </a:t>
            </a:r>
            <a:r>
              <a:rPr lang="tr-TR" sz="2000" b="1" dirty="0"/>
              <a:t>tablosunda verilen bilgilere göre, Bu histogramın açıklığı en fazla kaçtır?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	a)43 </a:t>
            </a:r>
            <a:r>
              <a:rPr lang="tr-TR" sz="2000" b="1" dirty="0"/>
              <a:t>	b)45 	</a:t>
            </a:r>
            <a:r>
              <a:rPr lang="tr-TR" sz="2000" b="1" dirty="0" smtClean="0"/>
              <a:t>c)44 </a:t>
            </a:r>
            <a:r>
              <a:rPr lang="tr-TR" sz="2000" b="1" dirty="0"/>
              <a:t>	     </a:t>
            </a:r>
            <a:r>
              <a:rPr lang="tr-TR" sz="2000" b="1" dirty="0" smtClean="0"/>
              <a:t>d)46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299664" y="2060848"/>
            <a:ext cx="1249749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625071"/>
              </p:ext>
            </p:extLst>
          </p:nvPr>
        </p:nvGraphicFramePr>
        <p:xfrm>
          <a:off x="251520" y="3717032"/>
          <a:ext cx="28082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5" name="Denklem" r:id="rId4" imgW="1091880" imgH="203040" progId="Equation.3">
                  <p:embed/>
                </p:oleObj>
              </mc:Choice>
              <mc:Fallback>
                <p:oleObj name="Denklem" r:id="rId4" imgW="1091880" imgH="20304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717032"/>
                        <a:ext cx="280828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272889"/>
              </p:ext>
            </p:extLst>
          </p:nvPr>
        </p:nvGraphicFramePr>
        <p:xfrm>
          <a:off x="4354958" y="5301208"/>
          <a:ext cx="46815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6" name="Denklem" r:id="rId6" imgW="1841400" imgH="393480" progId="Equation.3">
                  <p:embed/>
                </p:oleObj>
              </mc:Choice>
              <mc:Fallback>
                <p:oleObj name="Denklem" r:id="rId6" imgW="1841400" imgH="393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4958" y="5301208"/>
                        <a:ext cx="46815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659491"/>
              </p:ext>
            </p:extLst>
          </p:nvPr>
        </p:nvGraphicFramePr>
        <p:xfrm>
          <a:off x="261888" y="5583897"/>
          <a:ext cx="33020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7" name="Denklem" r:id="rId8" imgW="1536480" imgH="393480" progId="Equation.3">
                  <p:embed/>
                </p:oleObj>
              </mc:Choice>
              <mc:Fallback>
                <p:oleObj name="Denklem" r:id="rId8" imgW="1536480" imgH="39348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888" y="5583897"/>
                        <a:ext cx="33020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3707904" y="2708920"/>
            <a:ext cx="5328592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5) </a:t>
            </a:r>
            <a:r>
              <a:rPr lang="tr-TR" sz="2000" b="1" dirty="0" smtClean="0"/>
              <a:t>Aşağıdaki histogramda bir okuldaki sporcu- </a:t>
            </a:r>
            <a:r>
              <a:rPr lang="tr-TR" sz="2000" b="1" dirty="0" err="1" smtClean="0"/>
              <a:t>ların</a:t>
            </a:r>
            <a:r>
              <a:rPr lang="tr-TR" sz="2000" b="1" dirty="0" smtClean="0"/>
              <a:t> yaptıkları spor karşılaşma sayıları verilmiştir.</a:t>
            </a:r>
          </a:p>
          <a:p>
            <a:r>
              <a:rPr lang="tr-TR" sz="2000" b="1" dirty="0" smtClean="0"/>
              <a:t>b) Histogram tablosunda verilen bilgilere göre, Bu veri grubunun grup genişliği kaçtır?</a:t>
            </a:r>
            <a:endParaRPr lang="tr-TR" sz="2000" dirty="0" smtClean="0"/>
          </a:p>
          <a:p>
            <a:r>
              <a:rPr lang="tr-TR" sz="2000" b="1" dirty="0" smtClean="0"/>
              <a:t> </a:t>
            </a:r>
            <a:endParaRPr lang="tr-TR" sz="2000" dirty="0" smtClean="0"/>
          </a:p>
          <a:p>
            <a:r>
              <a:rPr lang="tr-TR" sz="2000" b="1" dirty="0" smtClean="0"/>
              <a:t>	a)4 	b)7  	c)6  	d)5</a:t>
            </a:r>
            <a:endParaRPr lang="tr-TR" sz="2000" dirty="0"/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711811"/>
              </p:ext>
            </p:extLst>
          </p:nvPr>
        </p:nvGraphicFramePr>
        <p:xfrm>
          <a:off x="251520" y="4684226"/>
          <a:ext cx="28082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8" name="Denklem" r:id="rId10" imgW="1091880" imgH="203040" progId="Equation.3">
                  <p:embed/>
                </p:oleObj>
              </mc:Choice>
              <mc:Fallback>
                <p:oleObj name="Denklem" r:id="rId10" imgW="1091880" imgH="20304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684226"/>
                        <a:ext cx="280828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ikdörtgen 12"/>
          <p:cNvSpPr/>
          <p:nvPr/>
        </p:nvSpPr>
        <p:spPr>
          <a:xfrm>
            <a:off x="7076938" y="4509120"/>
            <a:ext cx="1249749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172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311644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367966" y="260648"/>
            <a:ext cx="5596522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6) </a:t>
            </a:r>
            <a:r>
              <a:rPr lang="tr-TR" sz="2000" b="1" dirty="0"/>
              <a:t>Aşağıdaki histogramda takımların bir sezon </a:t>
            </a:r>
            <a:r>
              <a:rPr lang="tr-TR" sz="2000" b="1" dirty="0" smtClean="0"/>
              <a:t>içeri- sinde </a:t>
            </a:r>
            <a:r>
              <a:rPr lang="tr-TR" sz="2000" b="1" dirty="0"/>
              <a:t>attıkları gol sayıları verilmiştir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/>
              <a:t>	Histogram </a:t>
            </a:r>
            <a:r>
              <a:rPr lang="tr-TR" sz="2000" b="1" dirty="0"/>
              <a:t>tablosunda verilen bilgilere göre, Bu veri grubunun grup genişliği kaçtır?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	a)4 </a:t>
            </a:r>
            <a:r>
              <a:rPr lang="tr-TR" sz="2000" b="1" dirty="0"/>
              <a:t>	</a:t>
            </a:r>
            <a:r>
              <a:rPr lang="tr-TR" sz="2000" b="1" dirty="0" smtClean="0"/>
              <a:t>b)7  </a:t>
            </a:r>
            <a:r>
              <a:rPr lang="tr-TR" sz="2000" b="1" dirty="0"/>
              <a:t>	c)6  	</a:t>
            </a:r>
            <a:r>
              <a:rPr lang="tr-TR" sz="2000" b="1" dirty="0" smtClean="0"/>
              <a:t>d)5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6660232" y="1772043"/>
            <a:ext cx="1249749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425731"/>
              </p:ext>
            </p:extLst>
          </p:nvPr>
        </p:nvGraphicFramePr>
        <p:xfrm>
          <a:off x="4770438" y="2852738"/>
          <a:ext cx="28416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4" name="Denklem" r:id="rId4" imgW="1104840" imgH="203040" progId="Equation.3">
                  <p:embed/>
                </p:oleObj>
              </mc:Choice>
              <mc:Fallback>
                <p:oleObj name="Denklem" r:id="rId4" imgW="1104840" imgH="2030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0438" y="2852738"/>
                        <a:ext cx="284162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858320"/>
              </p:ext>
            </p:extLst>
          </p:nvPr>
        </p:nvGraphicFramePr>
        <p:xfrm>
          <a:off x="3635896" y="3861048"/>
          <a:ext cx="464978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" name="Denklem" r:id="rId6" imgW="1828800" imgH="393480" progId="Equation.3">
                  <p:embed/>
                </p:oleObj>
              </mc:Choice>
              <mc:Fallback>
                <p:oleObj name="Denklem" r:id="rId6" imgW="182880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861048"/>
                        <a:ext cx="4649787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594005"/>
              </p:ext>
            </p:extLst>
          </p:nvPr>
        </p:nvGraphicFramePr>
        <p:xfrm>
          <a:off x="466725" y="5300663"/>
          <a:ext cx="327501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" name="Denklem" r:id="rId8" imgW="1523880" imgH="393480" progId="Equation.3">
                  <p:embed/>
                </p:oleObj>
              </mc:Choice>
              <mc:Fallback>
                <p:oleObj name="Denklem" r:id="rId8" imgW="1523880" imgH="393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5300663"/>
                        <a:ext cx="327501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255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omeraskerden@hotmail.com.tr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2400"/>
            <a:ext cx="3430588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3733800" y="260350"/>
            <a:ext cx="5257800" cy="1568450"/>
          </a:xfrm>
          <a:prstGeom prst="wedgeRectCallout">
            <a:avLst>
              <a:gd name="adj1" fmla="val -24722"/>
              <a:gd name="adj2" fmla="val -3315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ÖRNEK-7: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Yandaki histogram bir  hastaneye aynı gün başvuran kişilerin yaşlarına göre hazırlanmıştır. Bu veri grubunun grup genişliği kaçtır?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a)8  	 b)9  	c)10   	d)11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/>
        </p:nvGraphicFramePr>
        <p:xfrm>
          <a:off x="4953000" y="2438400"/>
          <a:ext cx="3133725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5" name="Denklem" r:id="rId5" imgW="1091880" imgH="203040" progId="Equation.3">
                  <p:embed/>
                </p:oleObj>
              </mc:Choice>
              <mc:Fallback>
                <p:oleObj name="Denklem" r:id="rId5" imgW="1091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438400"/>
                        <a:ext cx="3133725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504558"/>
              </p:ext>
            </p:extLst>
          </p:nvPr>
        </p:nvGraphicFramePr>
        <p:xfrm>
          <a:off x="3733800" y="3573016"/>
          <a:ext cx="46815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6" name="Denklem" r:id="rId7" imgW="1841400" imgH="393480" progId="Equation.3">
                  <p:embed/>
                </p:oleObj>
              </mc:Choice>
              <mc:Fallback>
                <p:oleObj name="Denklem" r:id="rId7" imgW="1841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573016"/>
                        <a:ext cx="46815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7834"/>
              </p:ext>
            </p:extLst>
          </p:nvPr>
        </p:nvGraphicFramePr>
        <p:xfrm>
          <a:off x="466725" y="5300662"/>
          <a:ext cx="3275659" cy="864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7" name="Denklem" r:id="rId9" imgW="1523880" imgH="393480" progId="Equation.3">
                  <p:embed/>
                </p:oleObj>
              </mc:Choice>
              <mc:Fallback>
                <p:oleObj name="Denklem" r:id="rId9" imgW="1523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5300662"/>
                        <a:ext cx="3275659" cy="8646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5442534" y="1268760"/>
            <a:ext cx="93610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54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omeraskerden@hotmail.com.tr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543300" cy="431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3733800" y="260350"/>
            <a:ext cx="5257800" cy="1872506"/>
          </a:xfrm>
          <a:prstGeom prst="wedgeRectCallout">
            <a:avLst>
              <a:gd name="adj1" fmla="val -24722"/>
              <a:gd name="adj2" fmla="val -3315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ÖRNEK-8: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Yandaki histogramda Bir  torbada ki 15’den 74’e kadar numaralandırılmış bilyelerin sayısını göstermektedir. Bu veri grubunun grup genişliği kaçtır?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a)10   	b)8   	c)12   	d)14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753972"/>
              </p:ext>
            </p:extLst>
          </p:nvPr>
        </p:nvGraphicFramePr>
        <p:xfrm>
          <a:off x="4788024" y="2852936"/>
          <a:ext cx="2808312" cy="542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5" name="Denklem" r:id="rId5" imgW="1091880" imgH="203040" progId="Equation.3">
                  <p:embed/>
                </p:oleObj>
              </mc:Choice>
              <mc:Fallback>
                <p:oleObj name="Denklem" r:id="rId5" imgW="1091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2852936"/>
                        <a:ext cx="2808312" cy="5420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500296"/>
              </p:ext>
            </p:extLst>
          </p:nvPr>
        </p:nvGraphicFramePr>
        <p:xfrm>
          <a:off x="3995936" y="4062934"/>
          <a:ext cx="43942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6" name="Denklem" r:id="rId7" imgW="1904760" imgH="393480" progId="Equation.3">
                  <p:embed/>
                </p:oleObj>
              </mc:Choice>
              <mc:Fallback>
                <p:oleObj name="Denklem" r:id="rId7" imgW="1904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4062934"/>
                        <a:ext cx="4394200" cy="87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726273"/>
              </p:ext>
            </p:extLst>
          </p:nvPr>
        </p:nvGraphicFramePr>
        <p:xfrm>
          <a:off x="401448" y="5301208"/>
          <a:ext cx="325755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7" name="Denklem" r:id="rId9" imgW="1587240" imgH="393480" progId="Equation.3">
                  <p:embed/>
                </p:oleObj>
              </mc:Choice>
              <mc:Fallback>
                <p:oleObj name="Denklem" r:id="rId9" imgW="1587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448" y="5301208"/>
                        <a:ext cx="325755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4499992" y="1556792"/>
            <a:ext cx="93610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40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omeraskerden@hotmail.com.tr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04" y="228600"/>
            <a:ext cx="2980328" cy="40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3275856" y="228600"/>
            <a:ext cx="5688632" cy="2032248"/>
          </a:xfrm>
          <a:prstGeom prst="wedgeRectCallout">
            <a:avLst>
              <a:gd name="adj1" fmla="val -24722"/>
              <a:gd name="adj2" fmla="val -3315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ÖRNEK-9: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Yandaki histogramda Bir sitedeki dairelerin bir haftada tükettiği doğal gaz miktarını göstermektedir. Bu veri grubunun grup genişliği kaçtır?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10   </a:t>
            </a:r>
            <a:r>
              <a:rPr kumimoji="0" lang="tr-TR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b) 4   	  c) 8  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d) 6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934263"/>
              </p:ext>
            </p:extLst>
          </p:nvPr>
        </p:nvGraphicFramePr>
        <p:xfrm>
          <a:off x="4705350" y="3284984"/>
          <a:ext cx="266700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8" name="Denklem" r:id="rId5" imgW="1091880" imgH="203040" progId="Equation.3">
                  <p:embed/>
                </p:oleObj>
              </mc:Choice>
              <mc:Fallback>
                <p:oleObj name="Denklem" r:id="rId5" imgW="1091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50" y="3284984"/>
                        <a:ext cx="2667000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137377"/>
              </p:ext>
            </p:extLst>
          </p:nvPr>
        </p:nvGraphicFramePr>
        <p:xfrm>
          <a:off x="4139952" y="4489662"/>
          <a:ext cx="4248472" cy="875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9" name="Denklem" r:id="rId7" imgW="1841400" imgH="393480" progId="Equation.3">
                  <p:embed/>
                </p:oleObj>
              </mc:Choice>
              <mc:Fallback>
                <p:oleObj name="Denklem" r:id="rId7" imgW="1841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4489662"/>
                        <a:ext cx="4248472" cy="8752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787225"/>
              </p:ext>
            </p:extLst>
          </p:nvPr>
        </p:nvGraphicFramePr>
        <p:xfrm>
          <a:off x="611560" y="5445224"/>
          <a:ext cx="3127414" cy="825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0" name="Denklem" r:id="rId9" imgW="1523880" imgH="393480" progId="Equation.3">
                  <p:embed/>
                </p:oleObj>
              </mc:Choice>
              <mc:Fallback>
                <p:oleObj name="Denklem" r:id="rId9" imgW="1523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445224"/>
                        <a:ext cx="3127414" cy="8255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5724128" y="1684784"/>
            <a:ext cx="164822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732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0" y="160798"/>
            <a:ext cx="4342242" cy="528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0798"/>
            <a:ext cx="4105564" cy="528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292080" y="1591301"/>
            <a:ext cx="1224136" cy="216024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7164288" y="1620201"/>
            <a:ext cx="1224136" cy="216024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60614"/>
            <a:ext cx="4883615" cy="693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077377" y="4896474"/>
            <a:ext cx="100811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660232" y="4896474"/>
            <a:ext cx="100811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91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6631"/>
            <a:ext cx="4639816" cy="640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622913"/>
              </p:ext>
            </p:extLst>
          </p:nvPr>
        </p:nvGraphicFramePr>
        <p:xfrm>
          <a:off x="5508104" y="260648"/>
          <a:ext cx="26670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3" name="Denklem" r:id="rId4" imgW="1091880" imgH="203040" progId="Equation.3">
                  <p:embed/>
                </p:oleObj>
              </mc:Choice>
              <mc:Fallback>
                <p:oleObj name="Denklem" r:id="rId4" imgW="1091880" imgH="20304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260648"/>
                        <a:ext cx="2667000" cy="51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351211"/>
              </p:ext>
            </p:extLst>
          </p:nvPr>
        </p:nvGraphicFramePr>
        <p:xfrm>
          <a:off x="5364088" y="1268760"/>
          <a:ext cx="31527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4" name="Denklem" r:id="rId6" imgW="1536480" imgH="393480" progId="Equation.3">
                  <p:embed/>
                </p:oleObj>
              </mc:Choice>
              <mc:Fallback>
                <p:oleObj name="Denklem" r:id="rId6" imgW="1536480" imgH="3934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1268760"/>
                        <a:ext cx="315277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617143"/>
              </p:ext>
            </p:extLst>
          </p:nvPr>
        </p:nvGraphicFramePr>
        <p:xfrm>
          <a:off x="4499992" y="2446274"/>
          <a:ext cx="4306887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5" name="Denklem" r:id="rId8" imgW="1866600" imgH="393480" progId="Equation.3">
                  <p:embed/>
                </p:oleObj>
              </mc:Choice>
              <mc:Fallback>
                <p:oleObj name="Denklem" r:id="rId8" imgW="1866600" imgH="393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2446274"/>
                        <a:ext cx="4306887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968926"/>
              </p:ext>
            </p:extLst>
          </p:nvPr>
        </p:nvGraphicFramePr>
        <p:xfrm>
          <a:off x="6588224" y="4087206"/>
          <a:ext cx="1177925" cy="161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6" name="Denklem" r:id="rId10" imgW="482400" imgH="634680" progId="Equation.3">
                  <p:embed/>
                </p:oleObj>
              </mc:Choice>
              <mc:Fallback>
                <p:oleObj name="Denklem" r:id="rId10" imgW="482400" imgH="6346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4087206"/>
                        <a:ext cx="1177925" cy="161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Dikdörtgen 14"/>
          <p:cNvSpPr/>
          <p:nvPr/>
        </p:nvSpPr>
        <p:spPr>
          <a:xfrm>
            <a:off x="323528" y="5698518"/>
            <a:ext cx="1296144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12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7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6" y="116632"/>
            <a:ext cx="5964881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4463480" y="116632"/>
            <a:ext cx="4573016" cy="2060848"/>
          </a:xfrm>
          <a:prstGeom prst="wedgeRectCallout">
            <a:avLst>
              <a:gd name="adj1" fmla="val -24722"/>
              <a:gd name="adj2" fmla="val -3315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ÖRNEK-12: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Yandaki histogram 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bir tatil köyüne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bir aylık sürede gelen kişilerin yaşlarını göstermektedir.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a)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Bu veri grubunun grup genişliği kaçtır?</a:t>
            </a:r>
            <a:endParaRPr kumimoji="0" lang="tr-T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10    b) 7     c) 8   </a:t>
            </a:r>
            <a:r>
              <a:rPr lang="tr-TR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d) 6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177148"/>
              </p:ext>
            </p:extLst>
          </p:nvPr>
        </p:nvGraphicFramePr>
        <p:xfrm>
          <a:off x="5580112" y="2530900"/>
          <a:ext cx="25431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9" name="Denklem" r:id="rId4" imgW="1041120" imgH="203040" progId="Equation.3">
                  <p:embed/>
                </p:oleObj>
              </mc:Choice>
              <mc:Fallback>
                <p:oleObj name="Denklem" r:id="rId4" imgW="1041120" imgH="20304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30900"/>
                        <a:ext cx="254317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629334"/>
              </p:ext>
            </p:extLst>
          </p:nvPr>
        </p:nvGraphicFramePr>
        <p:xfrm>
          <a:off x="5364088" y="4437112"/>
          <a:ext cx="31527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0" name="Denklem" r:id="rId6" imgW="1536480" imgH="393480" progId="Equation.3">
                  <p:embed/>
                </p:oleObj>
              </mc:Choice>
              <mc:Fallback>
                <p:oleObj name="Denklem" r:id="rId6" imgW="153648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437112"/>
                        <a:ext cx="315277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132890"/>
              </p:ext>
            </p:extLst>
          </p:nvPr>
        </p:nvGraphicFramePr>
        <p:xfrm>
          <a:off x="277813" y="5445125"/>
          <a:ext cx="425132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1" name="Denklem" r:id="rId8" imgW="1841400" imgH="393480" progId="Equation.3">
                  <p:embed/>
                </p:oleObj>
              </mc:Choice>
              <mc:Fallback>
                <p:oleObj name="Denklem" r:id="rId8" imgW="1841400" imgH="393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3" y="5445125"/>
                        <a:ext cx="4251325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5962121" y="1638686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10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1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6615681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4463480" y="116632"/>
            <a:ext cx="4573016" cy="2060848"/>
          </a:xfrm>
          <a:prstGeom prst="wedgeRectCallout">
            <a:avLst>
              <a:gd name="adj1" fmla="val -24722"/>
              <a:gd name="adj2" fmla="val -3315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ÖRNEK-13: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Yandaki histogram 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bir tatil köyüne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bir aylık sürede gelen kişilerin ağırlıklarını göstermektedir.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a)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Bu veri grubunun grup genişliği kaçtır?</a:t>
            </a:r>
            <a:endParaRPr kumimoji="0" lang="tr-T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3    b) 4     c) 2   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d) 5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959792"/>
              </p:ext>
            </p:extLst>
          </p:nvPr>
        </p:nvGraphicFramePr>
        <p:xfrm>
          <a:off x="5560748" y="2528900"/>
          <a:ext cx="272891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8" name="Denklem" r:id="rId5" imgW="1117440" imgH="203040" progId="Equation.3">
                  <p:embed/>
                </p:oleObj>
              </mc:Choice>
              <mc:Fallback>
                <p:oleObj name="Denklem" r:id="rId5" imgW="1117440" imgH="20304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0748" y="2528900"/>
                        <a:ext cx="2728912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73696"/>
              </p:ext>
            </p:extLst>
          </p:nvPr>
        </p:nvGraphicFramePr>
        <p:xfrm>
          <a:off x="5186363" y="4529138"/>
          <a:ext cx="31273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9" name="Denklem" r:id="rId7" imgW="1523880" imgH="393480" progId="Equation.3">
                  <p:embed/>
                </p:oleObj>
              </mc:Choice>
              <mc:Fallback>
                <p:oleObj name="Denklem" r:id="rId7" imgW="152388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6363" y="4529138"/>
                        <a:ext cx="312737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667470"/>
              </p:ext>
            </p:extLst>
          </p:nvPr>
        </p:nvGraphicFramePr>
        <p:xfrm>
          <a:off x="277813" y="5445125"/>
          <a:ext cx="425132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0" name="Denklem" r:id="rId9" imgW="1841400" imgH="393480" progId="Equation.3">
                  <p:embed/>
                </p:oleObj>
              </mc:Choice>
              <mc:Fallback>
                <p:oleObj name="Denklem" r:id="rId9" imgW="1841400" imgH="393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3" y="5445125"/>
                        <a:ext cx="4251325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5004048" y="1627672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125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880320" cy="3914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491880" y="130905"/>
            <a:ext cx="554461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</a:t>
            </a:r>
            <a:r>
              <a:rPr lang="tr-TR" sz="2000" b="1" dirty="0" smtClean="0"/>
              <a:t>:  Yandaki </a:t>
            </a:r>
            <a:r>
              <a:rPr lang="tr-TR" sz="2000" b="1" dirty="0"/>
              <a:t>tabloda bir okuldaki öğrencilerin velileri arasında yapılan bir ev-okul uzaklığı anketi </a:t>
            </a:r>
            <a:r>
              <a:rPr lang="tr-TR" sz="2000" b="1" dirty="0" smtClean="0"/>
              <a:t>sonuçlarıdır. Buna göre;</a:t>
            </a:r>
            <a:endParaRPr lang="tr-TR" sz="20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251520" y="4099260"/>
            <a:ext cx="20505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5+7+6+4+5+3=30 </a:t>
            </a:r>
          </a:p>
          <a:p>
            <a:r>
              <a:rPr lang="tr-TR" sz="2000" b="1" dirty="0" smtClean="0"/>
              <a:t>öğrenci var.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5294703" y="2442979"/>
            <a:ext cx="1008112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624479"/>
              </p:ext>
            </p:extLst>
          </p:nvPr>
        </p:nvGraphicFramePr>
        <p:xfrm>
          <a:off x="132609" y="4807146"/>
          <a:ext cx="2644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0" name="Denklem" r:id="rId4" imgW="1028520" imgH="203040" progId="Equation.3">
                  <p:embed/>
                </p:oleObj>
              </mc:Choice>
              <mc:Fallback>
                <p:oleObj name="Denklem" r:id="rId4" imgW="1028520" imgH="20304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09" y="4807146"/>
                        <a:ext cx="264477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4253944" y="3935661"/>
            <a:ext cx="1008112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505952" y="1258332"/>
            <a:ext cx="5547465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A) </a:t>
            </a:r>
            <a:r>
              <a:rPr lang="tr-TR" sz="2000" b="1" dirty="0"/>
              <a:t>Histogram da  verilen bilgilere göre, Bu sınıfta okul servislerinden yaralanmak isteyen kaç öğrenci vardır?</a:t>
            </a:r>
          </a:p>
          <a:p>
            <a:endParaRPr lang="tr-TR" sz="2000" dirty="0"/>
          </a:p>
          <a:p>
            <a:r>
              <a:rPr lang="tr-TR" sz="2000" b="1" dirty="0"/>
              <a:t>	a)28  	  b)30 	    c)34  	     d)32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540946" y="3054251"/>
            <a:ext cx="5523737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B) </a:t>
            </a:r>
            <a:r>
              <a:rPr lang="tr-TR" sz="2000" b="1" dirty="0"/>
              <a:t>Histogram da verilen bilgilere göre, Bu verilerin açıklığı en fazla  kaçtır?</a:t>
            </a:r>
          </a:p>
          <a:p>
            <a:endParaRPr lang="tr-TR" sz="2000" dirty="0"/>
          </a:p>
          <a:p>
            <a:r>
              <a:rPr lang="tr-TR" sz="2000" b="1" dirty="0"/>
              <a:t>	a)29  	   b)25  	      c)23       d)21</a:t>
            </a:r>
            <a:endParaRPr lang="tr-TR" sz="2000" dirty="0"/>
          </a:p>
        </p:txBody>
      </p:sp>
      <p:sp>
        <p:nvSpPr>
          <p:cNvPr id="12" name="Dikdörtgen 11"/>
          <p:cNvSpPr/>
          <p:nvPr/>
        </p:nvSpPr>
        <p:spPr>
          <a:xfrm>
            <a:off x="3491880" y="4562568"/>
            <a:ext cx="5523737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C) </a:t>
            </a:r>
            <a:r>
              <a:rPr lang="tr-TR" sz="2000" b="1" dirty="0"/>
              <a:t>Histogram da verilen bilgilere göre, Bu verilerin </a:t>
            </a:r>
            <a:r>
              <a:rPr lang="tr-TR" sz="2000" b="1" dirty="0" smtClean="0"/>
              <a:t>grup genişliği kaçtır</a:t>
            </a:r>
            <a:r>
              <a:rPr lang="tr-TR" sz="2000" b="1" dirty="0"/>
              <a:t>?</a:t>
            </a:r>
          </a:p>
          <a:p>
            <a:endParaRPr lang="tr-TR" sz="2000" dirty="0"/>
          </a:p>
          <a:p>
            <a:r>
              <a:rPr lang="tr-TR" sz="2000" b="1" dirty="0"/>
              <a:t>	</a:t>
            </a:r>
            <a:r>
              <a:rPr lang="tr-TR" sz="2000" b="1" dirty="0" smtClean="0"/>
              <a:t>a) 3  </a:t>
            </a:r>
            <a:r>
              <a:rPr lang="tr-TR" sz="2000" b="1" dirty="0"/>
              <a:t>	   </a:t>
            </a:r>
            <a:r>
              <a:rPr lang="tr-TR" sz="2000" b="1" dirty="0" smtClean="0"/>
              <a:t>b) 4  </a:t>
            </a:r>
            <a:r>
              <a:rPr lang="tr-TR" sz="2000" b="1" dirty="0"/>
              <a:t>	      </a:t>
            </a:r>
            <a:r>
              <a:rPr lang="tr-TR" sz="2000" b="1" dirty="0" smtClean="0"/>
              <a:t>c) 5       d) 6</a:t>
            </a:r>
            <a:endParaRPr lang="tr-TR" sz="2000" dirty="0"/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269718"/>
              </p:ext>
            </p:extLst>
          </p:nvPr>
        </p:nvGraphicFramePr>
        <p:xfrm>
          <a:off x="0" y="5458775"/>
          <a:ext cx="3330576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1" name="Denklem" r:id="rId6" imgW="1295280" imgH="203040" progId="Equation.3">
                  <p:embed/>
                </p:oleObj>
              </mc:Choice>
              <mc:Fallback>
                <p:oleObj name="Denklem" r:id="rId6" imgW="1295280" imgH="20304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58775"/>
                        <a:ext cx="3330576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ikdörtgen 13"/>
          <p:cNvSpPr/>
          <p:nvPr/>
        </p:nvSpPr>
        <p:spPr>
          <a:xfrm>
            <a:off x="6333304" y="5439438"/>
            <a:ext cx="1008112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809828"/>
              </p:ext>
            </p:extLst>
          </p:nvPr>
        </p:nvGraphicFramePr>
        <p:xfrm>
          <a:off x="107504" y="6076625"/>
          <a:ext cx="2910206" cy="762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2" name="Denklem" r:id="rId8" imgW="1536480" imgH="393480" progId="Equation.3">
                  <p:embed/>
                </p:oleObj>
              </mc:Choice>
              <mc:Fallback>
                <p:oleObj name="Denklem" r:id="rId8" imgW="1536480" imgH="393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6076625"/>
                        <a:ext cx="2910206" cy="7625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721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9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40652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716016" y="59243"/>
            <a:ext cx="4276520" cy="206210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ÖRNEK-14) </a:t>
            </a:r>
            <a:r>
              <a:rPr lang="tr-TR" sz="2000" b="1" dirty="0" smtClean="0"/>
              <a:t>Aşağıdaki </a:t>
            </a:r>
            <a:r>
              <a:rPr lang="tr-TR" sz="2000" b="1" dirty="0"/>
              <a:t>histogram bir iş yerinde çalışanların, evleri ile iş yerleri arasındaki uzaklığı göstermektedir. </a:t>
            </a:r>
            <a:endParaRPr lang="tr-TR" sz="20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b="1" dirty="0" smtClean="0"/>
              <a:t>A) </a:t>
            </a:r>
            <a:r>
              <a:rPr lang="tr-TR" b="1" dirty="0">
                <a:latin typeface="Arial" pitchFamily="34" charset="0"/>
                <a:cs typeface="Arial" pitchFamily="34" charset="0"/>
              </a:rPr>
              <a:t>Bu veri grubunun grup genişliği kaçtır?</a:t>
            </a:r>
            <a:endParaRPr lang="tr-TR" sz="500" b="1" dirty="0">
              <a:latin typeface="Arial" pitchFamily="34" charset="0"/>
              <a:cs typeface="Arial" pitchFamily="34" charset="0"/>
            </a:endParaRPr>
          </a:p>
          <a:p>
            <a:r>
              <a:rPr lang="tr-TR" sz="1200" b="1" dirty="0"/>
              <a:t/>
            </a:r>
            <a:br>
              <a:rPr lang="tr-TR" sz="1200" b="1" dirty="0"/>
            </a:br>
            <a:r>
              <a:rPr lang="tr-TR" sz="2000" b="1" dirty="0"/>
              <a:t> </a:t>
            </a:r>
            <a:r>
              <a:rPr lang="tr-TR" sz="2000" b="1" dirty="0" smtClean="0"/>
              <a:t>    A</a:t>
            </a:r>
            <a:r>
              <a:rPr lang="tr-TR" sz="2000" b="1" dirty="0"/>
              <a:t>) 4 </a:t>
            </a:r>
            <a:r>
              <a:rPr lang="tr-TR" sz="2000" b="1" dirty="0" smtClean="0"/>
              <a:t>    B</a:t>
            </a:r>
            <a:r>
              <a:rPr lang="tr-TR" sz="2000" b="1" dirty="0"/>
              <a:t>) 5 </a:t>
            </a:r>
            <a:r>
              <a:rPr lang="tr-TR" sz="2000" b="1" dirty="0" smtClean="0"/>
              <a:t>      C</a:t>
            </a:r>
            <a:r>
              <a:rPr lang="tr-TR" sz="2000" b="1" dirty="0"/>
              <a:t>) 6 </a:t>
            </a:r>
            <a:r>
              <a:rPr lang="tr-TR" sz="2000" b="1" dirty="0" smtClean="0"/>
              <a:t>      D</a:t>
            </a:r>
            <a:r>
              <a:rPr lang="tr-TR" sz="2000" b="1" dirty="0"/>
              <a:t>) 10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860032" y="2708920"/>
            <a:ext cx="4132504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B)Evinin</a:t>
            </a:r>
            <a:r>
              <a:rPr lang="tr-TR" sz="2000" b="1" dirty="0"/>
              <a:t>, iş yerine uzaklığı 28 km - 32 km olan kaç kişi vardır? </a:t>
            </a:r>
            <a:endParaRPr lang="tr-TR" sz="2000" b="1" dirty="0" smtClean="0"/>
          </a:p>
          <a:p>
            <a:r>
              <a:rPr lang="tr-TR" sz="2000" b="1" dirty="0"/>
              <a:t/>
            </a:r>
            <a:br>
              <a:rPr lang="tr-TR" sz="2000" b="1" dirty="0"/>
            </a:br>
            <a:r>
              <a:rPr lang="tr-TR" sz="2000" b="1" dirty="0" smtClean="0"/>
              <a:t>     A</a:t>
            </a:r>
            <a:r>
              <a:rPr lang="tr-TR" sz="2000" b="1" dirty="0"/>
              <a:t>) </a:t>
            </a:r>
            <a:r>
              <a:rPr lang="tr-TR" sz="2000" b="1" dirty="0" smtClean="0"/>
              <a:t>70      B</a:t>
            </a:r>
            <a:r>
              <a:rPr lang="tr-TR" sz="2000" b="1" dirty="0"/>
              <a:t>) 80 </a:t>
            </a:r>
            <a:r>
              <a:rPr lang="tr-TR" sz="2000" b="1" dirty="0" smtClean="0"/>
              <a:t>    C</a:t>
            </a:r>
            <a:r>
              <a:rPr lang="tr-TR" sz="2000" b="1" dirty="0"/>
              <a:t>) 90 </a:t>
            </a:r>
            <a:r>
              <a:rPr lang="tr-TR" sz="2000" b="1" dirty="0" smtClean="0"/>
              <a:t>     D</a:t>
            </a:r>
            <a:r>
              <a:rPr lang="tr-TR" sz="2000" b="1" dirty="0"/>
              <a:t>) 100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476437"/>
              </p:ext>
            </p:extLst>
          </p:nvPr>
        </p:nvGraphicFramePr>
        <p:xfrm>
          <a:off x="6786524" y="4293096"/>
          <a:ext cx="2187897" cy="449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8" name="Denklem" r:id="rId4" imgW="1028520" imgH="203040" progId="Equation.3">
                  <p:embed/>
                </p:oleObj>
              </mc:Choice>
              <mc:Fallback>
                <p:oleObj name="Denklem" r:id="rId4" imgW="1028520" imgH="20304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24" y="4293096"/>
                        <a:ext cx="2187897" cy="4494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52820"/>
              </p:ext>
            </p:extLst>
          </p:nvPr>
        </p:nvGraphicFramePr>
        <p:xfrm>
          <a:off x="197231" y="5380505"/>
          <a:ext cx="315436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9" name="Denklem" r:id="rId6" imgW="1536480" imgH="393480" progId="Equation.3">
                  <p:embed/>
                </p:oleObj>
              </mc:Choice>
              <mc:Fallback>
                <p:oleObj name="Denklem" r:id="rId6" imgW="153648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231" y="5380505"/>
                        <a:ext cx="315436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978518"/>
              </p:ext>
            </p:extLst>
          </p:nvPr>
        </p:nvGraphicFramePr>
        <p:xfrm>
          <a:off x="4699245" y="5157192"/>
          <a:ext cx="4310062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0" name="Denklem" r:id="rId8" imgW="1866600" imgH="393480" progId="Equation.3">
                  <p:embed/>
                </p:oleObj>
              </mc:Choice>
              <mc:Fallback>
                <p:oleObj name="Denklem" r:id="rId8" imgW="1866600" imgH="393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245" y="5157192"/>
                        <a:ext cx="4310062" cy="87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6460342" y="1605574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6854276" y="3493565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933667"/>
              </p:ext>
            </p:extLst>
          </p:nvPr>
        </p:nvGraphicFramePr>
        <p:xfrm>
          <a:off x="179512" y="6309320"/>
          <a:ext cx="17827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1" name="Denklem" r:id="rId10" imgW="838080" imgH="177480" progId="Equation.3">
                  <p:embed/>
                </p:oleObj>
              </mc:Choice>
              <mc:Fallback>
                <p:oleObj name="Denklem" r:id="rId10" imgW="838080" imgH="177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6309320"/>
                        <a:ext cx="1782762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12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35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753677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7968" y="5220662"/>
            <a:ext cx="8888527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ÖRNEK-15) </a:t>
            </a:r>
            <a:r>
              <a:rPr lang="tr-TR" sz="2000" b="1" dirty="0" smtClean="0"/>
              <a:t>Bir </a:t>
            </a:r>
            <a:r>
              <a:rPr lang="tr-TR" sz="2000" b="1" dirty="0"/>
              <a:t>okuldaki 8. sınıf öğrencilerinin tümü her gün Matematik testi çözmektedir. Bu sınıftaki öğrencilerin günlük çözdükleri soru sayıları ile ilgili histogram yukarıda verilmiştir.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580112" y="188640"/>
            <a:ext cx="3456383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Veri grubunun </a:t>
            </a:r>
            <a:r>
              <a:rPr lang="tr-TR" sz="2000" b="1" dirty="0"/>
              <a:t> </a:t>
            </a:r>
            <a:r>
              <a:rPr lang="tr-TR" sz="2000" b="1" dirty="0" smtClean="0"/>
              <a:t>grup genişliği </a:t>
            </a:r>
            <a:r>
              <a:rPr lang="tr-TR" sz="2000" b="1" dirty="0"/>
              <a:t>kaçtır? </a:t>
            </a:r>
            <a:r>
              <a:rPr lang="tr-TR" sz="2000" b="1" dirty="0"/>
              <a:t/>
            </a:r>
            <a:br>
              <a:rPr lang="tr-TR" sz="2000" b="1" dirty="0"/>
            </a:br>
            <a:endParaRPr lang="tr-TR" sz="2000" b="1" dirty="0" smtClean="0"/>
          </a:p>
          <a:p>
            <a:r>
              <a:rPr lang="tr-TR" sz="2000" b="1" dirty="0" smtClean="0"/>
              <a:t>      A</a:t>
            </a:r>
            <a:r>
              <a:rPr lang="tr-TR" sz="2000" b="1" dirty="0"/>
              <a:t>) </a:t>
            </a:r>
            <a:r>
              <a:rPr lang="tr-TR" sz="2000" b="1" dirty="0" smtClean="0"/>
              <a:t>3     B</a:t>
            </a:r>
            <a:r>
              <a:rPr lang="tr-TR" sz="2000" b="1" dirty="0"/>
              <a:t>) </a:t>
            </a:r>
            <a:r>
              <a:rPr lang="tr-TR" sz="2000" b="1" dirty="0" smtClean="0"/>
              <a:t>4     C</a:t>
            </a:r>
            <a:r>
              <a:rPr lang="tr-TR" sz="2000" b="1" dirty="0"/>
              <a:t>) </a:t>
            </a:r>
            <a:r>
              <a:rPr lang="tr-TR" sz="2000" b="1" dirty="0" smtClean="0"/>
              <a:t>5     D</a:t>
            </a:r>
            <a:r>
              <a:rPr lang="tr-TR" sz="2000" b="1" dirty="0"/>
              <a:t>) </a:t>
            </a:r>
            <a:r>
              <a:rPr lang="tr-TR" sz="2000" b="1" dirty="0" smtClean="0"/>
              <a:t>6</a:t>
            </a:r>
            <a:endParaRPr lang="tr-TR" sz="2000" b="1" dirty="0"/>
          </a:p>
        </p:txBody>
      </p:sp>
      <p:sp>
        <p:nvSpPr>
          <p:cNvPr id="2" name="Dikdörtgen 1"/>
          <p:cNvSpPr/>
          <p:nvPr/>
        </p:nvSpPr>
        <p:spPr>
          <a:xfrm>
            <a:off x="1253684" y="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b="1" dirty="0"/>
              <a:t>En fazla çözülen soru sayısı = 94</a:t>
            </a:r>
            <a:br>
              <a:rPr lang="tr-TR" sz="2000" b="1" dirty="0"/>
            </a:br>
            <a:r>
              <a:rPr lang="tr-TR" sz="2000" b="1" dirty="0" smtClean="0"/>
              <a:t>     En </a:t>
            </a:r>
            <a:r>
              <a:rPr lang="tr-TR" sz="2000" b="1" dirty="0"/>
              <a:t>az çözülen soru sayısı = 50</a:t>
            </a:r>
            <a:endParaRPr lang="tr-TR" sz="20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452006"/>
              </p:ext>
            </p:extLst>
          </p:nvPr>
        </p:nvGraphicFramePr>
        <p:xfrm>
          <a:off x="6133553" y="1700808"/>
          <a:ext cx="23495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8" name="Denklem" r:id="rId4" imgW="1104840" imgH="203040" progId="Equation.3">
                  <p:embed/>
                </p:oleObj>
              </mc:Choice>
              <mc:Fallback>
                <p:oleObj name="Denklem" r:id="rId4" imgW="1104840" imgH="20304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3553" y="1700808"/>
                        <a:ext cx="2349500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669671"/>
              </p:ext>
            </p:extLst>
          </p:nvPr>
        </p:nvGraphicFramePr>
        <p:xfrm>
          <a:off x="5852263" y="2260166"/>
          <a:ext cx="3154363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9" name="Denklem" r:id="rId6" imgW="1536480" imgH="393480" progId="Equation.3">
                  <p:embed/>
                </p:oleObj>
              </mc:Choice>
              <mc:Fallback>
                <p:oleObj name="Denklem" r:id="rId6" imgW="153648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2263" y="2260166"/>
                        <a:ext cx="3154363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644140"/>
              </p:ext>
            </p:extLst>
          </p:nvPr>
        </p:nvGraphicFramePr>
        <p:xfrm>
          <a:off x="6286500" y="3213100"/>
          <a:ext cx="2552700" cy="180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0" name="Denklem" r:id="rId8" imgW="1104840" imgH="812520" progId="Equation.3">
                  <p:embed/>
                </p:oleObj>
              </mc:Choice>
              <mc:Fallback>
                <p:oleObj name="Denklem" r:id="rId8" imgW="1104840" imgH="81252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3213100"/>
                        <a:ext cx="2552700" cy="180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10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226322" y="973285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557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3342935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50438" y="188640"/>
            <a:ext cx="5510097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ÖRNEK-16) </a:t>
            </a:r>
            <a:r>
              <a:rPr lang="tr-TR" sz="2000" b="1" dirty="0" smtClean="0"/>
              <a:t>Yandaki </a:t>
            </a:r>
            <a:r>
              <a:rPr lang="tr-TR" sz="2000" b="1" dirty="0"/>
              <a:t>grafik Bir okuldaki öğrencilerin bir günde tükettiği su miktarını göstermektedir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/>
              <a:t>	a) Histogram da verilen bilgilere  </a:t>
            </a:r>
            <a:r>
              <a:rPr lang="tr-TR" sz="2000" b="1" dirty="0"/>
              <a:t>göre, Veri grubunun </a:t>
            </a:r>
            <a:r>
              <a:rPr lang="tr-TR" sz="2000" b="1" dirty="0" smtClean="0"/>
              <a:t>grup genişliği </a:t>
            </a:r>
            <a:r>
              <a:rPr lang="tr-TR" sz="2000" b="1" dirty="0"/>
              <a:t>kaçtır</a:t>
            </a:r>
            <a:r>
              <a:rPr lang="tr-TR" sz="2000" b="1" dirty="0" smtClean="0"/>
              <a:t>?</a:t>
            </a:r>
          </a:p>
          <a:p>
            <a:endParaRPr lang="tr-TR" sz="2000" dirty="0"/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a)1  </a:t>
            </a:r>
            <a:r>
              <a:rPr lang="tr-TR" sz="2000" b="1" dirty="0"/>
              <a:t>	</a:t>
            </a:r>
            <a:r>
              <a:rPr lang="tr-TR" sz="2000" b="1" dirty="0" smtClean="0"/>
              <a:t>b)10 	       c)9  	         d)11 </a:t>
            </a:r>
            <a:endParaRPr lang="tr-TR" sz="2000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07502"/>
              </p:ext>
            </p:extLst>
          </p:nvPr>
        </p:nvGraphicFramePr>
        <p:xfrm>
          <a:off x="251520" y="3933056"/>
          <a:ext cx="226853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6" name="Denklem" r:id="rId4" imgW="1066680" imgH="203040" progId="Equation.3">
                  <p:embed/>
                </p:oleObj>
              </mc:Choice>
              <mc:Fallback>
                <p:oleObj name="Denklem" r:id="rId4" imgW="1066680" imgH="2030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933056"/>
                        <a:ext cx="2268537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42047"/>
              </p:ext>
            </p:extLst>
          </p:nvPr>
        </p:nvGraphicFramePr>
        <p:xfrm>
          <a:off x="126540" y="4725144"/>
          <a:ext cx="38322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7" name="Denklem" r:id="rId6" imgW="1866600" imgH="393480" progId="Equation.3">
                  <p:embed/>
                </p:oleObj>
              </mc:Choice>
              <mc:Fallback>
                <p:oleObj name="Denklem" r:id="rId6" imgW="186660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540" y="4725144"/>
                        <a:ext cx="383222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461440"/>
              </p:ext>
            </p:extLst>
          </p:nvPr>
        </p:nvGraphicFramePr>
        <p:xfrm>
          <a:off x="140242" y="5690865"/>
          <a:ext cx="4427537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8" name="Denklem" r:id="rId8" imgW="1917360" imgH="393480" progId="Equation.3">
                  <p:embed/>
                </p:oleObj>
              </mc:Choice>
              <mc:Fallback>
                <p:oleObj name="Denklem" r:id="rId8" imgW="1917360" imgH="393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242" y="5690865"/>
                        <a:ext cx="4427537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3779912" y="1588838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450437" y="2420888"/>
            <a:ext cx="5510097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Histogram da </a:t>
            </a:r>
            <a:r>
              <a:rPr lang="tr-TR" sz="2000" b="1" dirty="0"/>
              <a:t>verilen bilgilere göre, Bu verilerin açıklığı en </a:t>
            </a:r>
            <a:r>
              <a:rPr lang="tr-TR" sz="2000" b="1" dirty="0" smtClean="0"/>
              <a:t>az </a:t>
            </a:r>
            <a:r>
              <a:rPr lang="tr-TR" sz="2000" b="1" dirty="0"/>
              <a:t>kaç olabilir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/>
              <a:t> </a:t>
            </a:r>
            <a:r>
              <a:rPr lang="tr-TR" sz="2000" b="1" dirty="0" smtClean="0"/>
              <a:t>     a)0,2  	b)0,1  	     c)3,9  	          d)2,1</a:t>
            </a:r>
            <a:endParaRPr lang="tr-TR" sz="2000" b="1" dirty="0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693685"/>
              </p:ext>
            </p:extLst>
          </p:nvPr>
        </p:nvGraphicFramePr>
        <p:xfrm>
          <a:off x="6218238" y="4149725"/>
          <a:ext cx="22415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9" name="Denklem" r:id="rId10" imgW="1054080" imgH="203040" progId="Equation.3">
                  <p:embed/>
                </p:oleObj>
              </mc:Choice>
              <mc:Fallback>
                <p:oleObj name="Denklem" r:id="rId10" imgW="1054080" imgH="20304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8238" y="4149725"/>
                        <a:ext cx="2241550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ikdörtgen 13"/>
          <p:cNvSpPr/>
          <p:nvPr/>
        </p:nvSpPr>
        <p:spPr>
          <a:xfrm>
            <a:off x="7668344" y="3205533"/>
            <a:ext cx="787867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12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21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312368" cy="362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347864" y="175875"/>
            <a:ext cx="5616624" cy="255454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ÖRNEK-17) </a:t>
            </a:r>
            <a:r>
              <a:rPr lang="tr-TR" sz="2000" b="1" dirty="0" smtClean="0"/>
              <a:t>Yandaki </a:t>
            </a:r>
            <a:r>
              <a:rPr lang="tr-TR" sz="2000" b="1" dirty="0"/>
              <a:t>grafikte bir sınıfta yapılan ankete göre, öğrencilerin günde kaç soru çözdükleri gösterilmiştir</a:t>
            </a:r>
            <a:r>
              <a:rPr lang="tr-TR" sz="2000" b="1" dirty="0" smtClean="0"/>
              <a:t>.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a) Histogram da verilen </a:t>
            </a:r>
            <a:r>
              <a:rPr lang="tr-TR" sz="2000" b="1" dirty="0"/>
              <a:t>bilgilere göre, günde 12-18 soru çözen en az kaç öğrenci olabilir?</a:t>
            </a:r>
          </a:p>
          <a:p>
            <a:endParaRPr lang="tr-TR" sz="2000" dirty="0"/>
          </a:p>
          <a:p>
            <a:r>
              <a:rPr lang="tr-TR" sz="2000" b="1" dirty="0" smtClean="0"/>
              <a:t>        a)13  	b)21 	     </a:t>
            </a:r>
            <a:r>
              <a:rPr lang="tr-TR" sz="2000" b="1" dirty="0"/>
              <a:t>c)12  </a:t>
            </a:r>
            <a:r>
              <a:rPr lang="tr-TR" sz="2000" b="1" dirty="0" smtClean="0"/>
              <a:t>	        d)11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5675916" y="3109030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/>
              <a:t>9+4=13</a:t>
            </a:r>
            <a:endParaRPr lang="tr-TR" sz="2000" dirty="0"/>
          </a:p>
        </p:txBody>
      </p:sp>
      <p:sp>
        <p:nvSpPr>
          <p:cNvPr id="11" name="Dikdörtgen 10"/>
          <p:cNvSpPr/>
          <p:nvPr/>
        </p:nvSpPr>
        <p:spPr>
          <a:xfrm>
            <a:off x="3491880" y="2191626"/>
            <a:ext cx="1368152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3645024"/>
            <a:ext cx="8784976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ÖRNEK-18) </a:t>
            </a:r>
            <a:r>
              <a:rPr lang="tr-TR" sz="2000" b="1" dirty="0"/>
              <a:t>Yandaki grafikte bir sınıfta yapılan ankete göre, öğrencilerin günde kaç soru çözdükleri gösterilmiştir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b) </a:t>
            </a:r>
            <a:r>
              <a:rPr lang="tr-TR" sz="2000" b="1" dirty="0" smtClean="0"/>
              <a:t>Histogram </a:t>
            </a:r>
            <a:r>
              <a:rPr lang="tr-TR" sz="2000" b="1" dirty="0"/>
              <a:t>da </a:t>
            </a:r>
            <a:r>
              <a:rPr lang="tr-TR" sz="2000" b="1" dirty="0" smtClean="0"/>
              <a:t>verilen </a:t>
            </a:r>
            <a:r>
              <a:rPr lang="tr-TR" sz="2000" b="1" dirty="0"/>
              <a:t>bilgilere göre, günde en fazla soru çözen grup ankete katılanların yüzde kaçıdır? </a:t>
            </a:r>
            <a:endParaRPr lang="tr-TR" sz="2000" b="1" dirty="0" smtClean="0"/>
          </a:p>
          <a:p>
            <a:endParaRPr lang="tr-TR" sz="2000" dirty="0"/>
          </a:p>
          <a:p>
            <a:r>
              <a:rPr lang="tr-TR" sz="2000" b="1" dirty="0"/>
              <a:t>	</a:t>
            </a:r>
            <a:r>
              <a:rPr lang="tr-TR" sz="2000" b="1" dirty="0" smtClean="0"/>
              <a:t>a)6 		 </a:t>
            </a:r>
            <a:r>
              <a:rPr lang="tr-TR" sz="2000" b="1" dirty="0"/>
              <a:t>b)8  </a:t>
            </a:r>
            <a:r>
              <a:rPr lang="tr-TR" sz="2000" b="1" dirty="0" smtClean="0"/>
              <a:t>		c)4  		d)10</a:t>
            </a:r>
            <a:endParaRPr lang="tr-TR" sz="2000" dirty="0"/>
          </a:p>
        </p:txBody>
      </p:sp>
      <p:sp>
        <p:nvSpPr>
          <p:cNvPr id="13" name="Dikdörtgen 12"/>
          <p:cNvSpPr/>
          <p:nvPr/>
        </p:nvSpPr>
        <p:spPr>
          <a:xfrm>
            <a:off x="179512" y="5984586"/>
            <a:ext cx="4595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5+6+9+4+3+11+10+2=50 </a:t>
            </a:r>
          </a:p>
          <a:p>
            <a:r>
              <a:rPr lang="tr-TR" sz="2000" b="1" dirty="0" smtClean="0"/>
              <a:t>36-40 ise 2 kişidir.2/50=4/100=%4 olur.     </a:t>
            </a:r>
            <a:endParaRPr lang="tr-TR" sz="2000" dirty="0"/>
          </a:p>
        </p:txBody>
      </p:sp>
      <p:sp>
        <p:nvSpPr>
          <p:cNvPr id="14" name="Dikdörtgen 13"/>
          <p:cNvSpPr/>
          <p:nvPr/>
        </p:nvSpPr>
        <p:spPr>
          <a:xfrm>
            <a:off x="4328356" y="5352999"/>
            <a:ext cx="1368152" cy="53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2"/>
          <p:cNvSpPr>
            <a:spLocks noChangeArrowheads="1"/>
          </p:cNvSpPr>
          <p:nvPr/>
        </p:nvSpPr>
        <p:spPr bwMode="auto">
          <a:xfrm>
            <a:off x="5600700" y="6491288"/>
            <a:ext cx="3543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omeraskerden@hotmail.com.tr</a:t>
            </a:r>
            <a:endParaRPr kumimoji="0" lang="tr-TR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 animBg="1"/>
      <p:bldP spid="9" grpId="0" animBg="1"/>
      <p:bldP spid="13" grpId="0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B866F74-5E20-41B7-AABC-53B291A6377E}" type="slidenum">
              <a:rPr lang="tr-TR" smtClean="0"/>
              <a:pPr eaLnBrk="1" hangingPunct="1"/>
              <a:t>24</a:t>
            </a:fld>
            <a:endParaRPr lang="tr-TR" smtClean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76200"/>
            <a:ext cx="71628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0"/>
            <a:ext cx="3216275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3019425"/>
            <a:ext cx="3217863" cy="321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Yuvarlatılmış Dikdörtgen 6"/>
          <p:cNvSpPr/>
          <p:nvPr/>
        </p:nvSpPr>
        <p:spPr>
          <a:xfrm>
            <a:off x="4848225" y="3048000"/>
            <a:ext cx="1627188" cy="31765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6567" name="Dikdörtgen 1"/>
          <p:cNvSpPr>
            <a:spLocks noChangeArrowheads="1"/>
          </p:cNvSpPr>
          <p:nvPr/>
        </p:nvSpPr>
        <p:spPr bwMode="auto">
          <a:xfrm>
            <a:off x="5584825" y="6488113"/>
            <a:ext cx="3575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b="1">
                <a:hlinkClick r:id="rId5"/>
              </a:rPr>
              <a:t>omeraskerden@hotmail.com.tr</a:t>
            </a:r>
            <a:endParaRPr lang="tr-TR" b="1"/>
          </a:p>
        </p:txBody>
      </p:sp>
    </p:spTree>
    <p:extLst>
      <p:ext uri="{BB962C8B-B14F-4D97-AF65-F5344CB8AC3E}">
        <p14:creationId xmlns:p14="http://schemas.microsoft.com/office/powerpoint/2010/main" val="321195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2400"/>
            <a:ext cx="6013450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2900363"/>
            <a:ext cx="598328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>
            <a:spLocks noChangeArrowheads="1"/>
          </p:cNvSpPr>
          <p:nvPr/>
        </p:nvSpPr>
        <p:spPr bwMode="auto">
          <a:xfrm>
            <a:off x="6260892" y="533172"/>
            <a:ext cx="2743200" cy="470898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 b="1"/>
              <a:t>	Yukarıdaki soruda verileri küçükten büyüğe sıralarız. Metre olarak kazılan tünel uzunluğu ile gün sayılarını karşılaştırırız. 25-29 metre kazılan tünelin gün sayısı 5 olarak verilmiştir. Verilere baktığımızda 28,28,28,29 var bir sayı eksik çıkıyor. Buda 27 olabilir ki 5'e tamamlarız. Doğru cevap A şıkkıdır.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467544" y="5827713"/>
            <a:ext cx="1440160" cy="64928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5543" name="Dikdörtgen 1"/>
          <p:cNvSpPr>
            <a:spLocks noChangeArrowheads="1"/>
          </p:cNvSpPr>
          <p:nvPr/>
        </p:nvSpPr>
        <p:spPr bwMode="auto">
          <a:xfrm>
            <a:off x="5643582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hlinkClick r:id="rId4"/>
              </a:rPr>
              <a:t>omeraskerden@hotmail.com.tr</a:t>
            </a:r>
            <a:endParaRPr lang="tr-TR" sz="2000" b="1"/>
          </a:p>
        </p:txBody>
      </p:sp>
    </p:spTree>
    <p:extLst>
      <p:ext uri="{BB962C8B-B14F-4D97-AF65-F5344CB8AC3E}">
        <p14:creationId xmlns:p14="http://schemas.microsoft.com/office/powerpoint/2010/main" val="79168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84ACDCE3-DDCE-4C6C-BFAA-EBB81C770A2A}" type="slidenum">
              <a:rPr lang="tr-TR" smtClean="0"/>
              <a:pPr eaLnBrk="1" hangingPunct="1"/>
              <a:t>26</a:t>
            </a:fld>
            <a:endParaRPr lang="tr-TR" smtClean="0"/>
          </a:p>
        </p:txBody>
      </p:sp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152400" y="1606550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/>
              <a:t>	Yukarıda "Aksaray Okuyor" projesi kapsamında bir okulun 5.sınıf öğrencilerinin okuduğu kitap sayıları verilmiştir. Verilerden istenen grup sayısı 5 olduğuna göre, aşağıdaki şıklardan hangisi yanlıştır?</a:t>
            </a: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52400"/>
            <a:ext cx="38735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506413" y="2971800"/>
            <a:ext cx="7391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000" b="1"/>
              <a:t>a)Veri grubunun açıklığı 13 tür.</a:t>
            </a:r>
          </a:p>
          <a:p>
            <a:r>
              <a:rPr lang="tr-TR" sz="2000" b="1"/>
              <a:t>b)Veri grubunun verilerinin yarısı 14-16 ile 17-19 aralıklarına aittir.</a:t>
            </a:r>
          </a:p>
          <a:p>
            <a:r>
              <a:rPr lang="tr-TR" sz="2000" b="1"/>
              <a:t>c)Veri grubunun genişliği 3 tür.</a:t>
            </a:r>
          </a:p>
          <a:p>
            <a:r>
              <a:rPr lang="tr-TR" sz="2000" b="1"/>
              <a:t>d)20-22 aralığında 6 veri vardır.</a:t>
            </a:r>
            <a:endParaRPr lang="tr-TR" sz="200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/>
        </p:nvGraphicFramePr>
        <p:xfrm>
          <a:off x="338138" y="4572000"/>
          <a:ext cx="24003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Denklem" r:id="rId4" imgW="1193800" imgH="203200" progId="Equation.3">
                  <p:embed/>
                </p:oleObj>
              </mc:Choice>
              <mc:Fallback>
                <p:oleObj name="Denklem" r:id="rId4" imgW="11938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8" y="4572000"/>
                        <a:ext cx="24003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etin kutusu 7"/>
          <p:cNvSpPr txBox="1">
            <a:spLocks noChangeArrowheads="1"/>
          </p:cNvSpPr>
          <p:nvPr/>
        </p:nvSpPr>
        <p:spPr bwMode="auto">
          <a:xfrm>
            <a:off x="4035425" y="2898775"/>
            <a:ext cx="333375" cy="40005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000" b="1">
                <a:solidFill>
                  <a:srgbClr val="FF0000"/>
                </a:solidFill>
              </a:rPr>
              <a:t>+</a:t>
            </a:r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/>
        </p:nvGraphicFramePr>
        <p:xfrm>
          <a:off x="328613" y="5257800"/>
          <a:ext cx="35956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Denklem" r:id="rId6" imgW="2005729" imgH="393529" progId="Equation.3">
                  <p:embed/>
                </p:oleObj>
              </mc:Choice>
              <mc:Fallback>
                <p:oleObj name="Denklem" r:id="rId6" imgW="200572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5257800"/>
                        <a:ext cx="3595687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Metin kutusu 9"/>
          <p:cNvSpPr txBox="1">
            <a:spLocks noChangeArrowheads="1"/>
          </p:cNvSpPr>
          <p:nvPr/>
        </p:nvSpPr>
        <p:spPr bwMode="auto">
          <a:xfrm>
            <a:off x="224670" y="3633519"/>
            <a:ext cx="333375" cy="40005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000" b="1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4953000" y="4419600"/>
            <a:ext cx="152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000" b="1"/>
              <a:t>14-16=4</a:t>
            </a:r>
          </a:p>
          <a:p>
            <a:r>
              <a:rPr lang="tr-TR" sz="2000" b="1"/>
              <a:t>17-19=4</a:t>
            </a:r>
          </a:p>
          <a:p>
            <a:r>
              <a:rPr lang="tr-TR" sz="2000" b="1"/>
              <a:t>20-22=6</a:t>
            </a:r>
          </a:p>
          <a:p>
            <a:r>
              <a:rPr lang="tr-TR" sz="2000" b="1"/>
              <a:t>23-25=4</a:t>
            </a:r>
          </a:p>
          <a:p>
            <a:r>
              <a:rPr lang="tr-TR" sz="2000" b="1"/>
              <a:t>26-28=2</a:t>
            </a:r>
          </a:p>
        </p:txBody>
      </p:sp>
      <p:sp>
        <p:nvSpPr>
          <p:cNvPr id="12" name="Metin kutusu 11"/>
          <p:cNvSpPr txBox="1">
            <a:spLocks noChangeArrowheads="1"/>
          </p:cNvSpPr>
          <p:nvPr/>
        </p:nvSpPr>
        <p:spPr bwMode="auto">
          <a:xfrm>
            <a:off x="4035426" y="3895129"/>
            <a:ext cx="333374" cy="40011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000" b="1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506413" y="3298825"/>
            <a:ext cx="7265987" cy="33469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4525" name="Dikdörtgen 1"/>
          <p:cNvSpPr>
            <a:spLocks noChangeArrowheads="1"/>
          </p:cNvSpPr>
          <p:nvPr/>
        </p:nvSpPr>
        <p:spPr bwMode="auto">
          <a:xfrm>
            <a:off x="5584825" y="6488113"/>
            <a:ext cx="3575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b="1">
                <a:hlinkClick r:id="rId8"/>
              </a:rPr>
              <a:t>omeraskerden@hotmail.com.tr</a:t>
            </a:r>
            <a:endParaRPr lang="tr-TR" b="1"/>
          </a:p>
        </p:txBody>
      </p:sp>
    </p:spTree>
    <p:extLst>
      <p:ext uri="{BB962C8B-B14F-4D97-AF65-F5344CB8AC3E}">
        <p14:creationId xmlns:p14="http://schemas.microsoft.com/office/powerpoint/2010/main" val="139050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10" grpId="0" animBg="1"/>
      <p:bldP spid="11" grpId="0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124619" y="152400"/>
            <a:ext cx="8894762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ÖRNEK-22)</a:t>
            </a:r>
            <a:r>
              <a:rPr lang="tr-TR" sz="2000" b="1" dirty="0" smtClean="0"/>
              <a:t> </a:t>
            </a:r>
            <a:r>
              <a:rPr lang="tr-TR" sz="2000" b="1" dirty="0"/>
              <a:t>Aşağıdaki histogram ile bir bahçedeki portakal ağaçlarının bir yılda verdiği portakal miktarları gruplandırılmıştır.</a:t>
            </a:r>
            <a:endParaRPr lang="tr-TR" sz="2000" dirty="0"/>
          </a:p>
          <a:p>
            <a:r>
              <a:rPr lang="tr-TR" sz="2000" b="1" dirty="0"/>
              <a:t>Buna göre, bahçedeki ağaçların yüzde kaçında 31 kg ile 45 kg arasında portakal toplanmıştır.</a:t>
            </a:r>
            <a:endParaRPr lang="tr-TR" sz="2000" dirty="0"/>
          </a:p>
          <a:p>
            <a:r>
              <a:rPr lang="tr-TR" sz="2000" dirty="0"/>
              <a:t>		</a:t>
            </a:r>
            <a:r>
              <a:rPr lang="tr-TR" sz="2000" b="1" dirty="0" smtClean="0"/>
              <a:t>a)48       		 </a:t>
            </a:r>
            <a:r>
              <a:rPr lang="tr-TR" sz="2000" b="1" dirty="0"/>
              <a:t>b)45      </a:t>
            </a:r>
            <a:r>
              <a:rPr lang="tr-TR" sz="2000" b="1" dirty="0" smtClean="0"/>
              <a:t>		c)40   		  </a:t>
            </a:r>
            <a:r>
              <a:rPr lang="tr-TR" sz="2000" b="1" dirty="0"/>
              <a:t>d)30</a:t>
            </a:r>
            <a:endParaRPr lang="tr-TR" sz="2000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96" y="1940818"/>
            <a:ext cx="3789114" cy="459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Yuvarlatılmış Dikdörtgen 4"/>
          <p:cNvSpPr/>
          <p:nvPr/>
        </p:nvSpPr>
        <p:spPr>
          <a:xfrm>
            <a:off x="5220072" y="1197750"/>
            <a:ext cx="1584176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343400" y="2362200"/>
            <a:ext cx="40114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sz="2000" b="1"/>
              <a:t>8+15+12+21+26+22+11+5=120 ağaç </a:t>
            </a:r>
            <a:endParaRPr lang="tr-TR" sz="2000"/>
          </a:p>
        </p:txBody>
      </p:sp>
      <p:sp>
        <p:nvSpPr>
          <p:cNvPr id="6" name="Dikdörtgen 5"/>
          <p:cNvSpPr>
            <a:spLocks noChangeArrowheads="1"/>
          </p:cNvSpPr>
          <p:nvPr/>
        </p:nvSpPr>
        <p:spPr bwMode="auto">
          <a:xfrm>
            <a:off x="4352925" y="2874963"/>
            <a:ext cx="4068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sz="2000" b="1" dirty="0"/>
              <a:t>(31-45) aralığında 15+12+21=48 ağaç</a:t>
            </a:r>
            <a:endParaRPr lang="tr-TR" sz="2000" dirty="0"/>
          </a:p>
        </p:txBody>
      </p:sp>
      <p:sp>
        <p:nvSpPr>
          <p:cNvPr id="604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/>
        </p:nvGraphicFramePr>
        <p:xfrm>
          <a:off x="4540250" y="3810000"/>
          <a:ext cx="40417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Denklem" r:id="rId4" imgW="1866900" imgH="812800" progId="Equation.3">
                  <p:embed/>
                </p:oleObj>
              </mc:Choice>
              <mc:Fallback>
                <p:oleObj name="Denklem" r:id="rId4" imgW="1866900" imgH="812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0250" y="3810000"/>
                        <a:ext cx="4041775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6" name="Dikdörtgen 1"/>
          <p:cNvSpPr>
            <a:spLocks noChangeArrowheads="1"/>
          </p:cNvSpPr>
          <p:nvPr/>
        </p:nvSpPr>
        <p:spPr bwMode="auto">
          <a:xfrm>
            <a:off x="5625831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hlinkClick r:id="rId6"/>
              </a:rPr>
              <a:t>omeraskerden@hotmail.com.tr</a:t>
            </a:r>
            <a:endParaRPr lang="tr-TR" sz="2000" b="1"/>
          </a:p>
        </p:txBody>
      </p:sp>
    </p:spTree>
    <p:extLst>
      <p:ext uri="{BB962C8B-B14F-4D97-AF65-F5344CB8AC3E}">
        <p14:creationId xmlns:p14="http://schemas.microsoft.com/office/powerpoint/2010/main" val="197402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552132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152400" y="152400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ÖRNEK-23) </a:t>
            </a:r>
            <a:r>
              <a:rPr lang="tr-TR" sz="2000" b="1" dirty="0"/>
              <a:t>Bir sınıfın matematik sınav sonuçları 100 üzerinden puanlanarak aşağıdaki histogram oluşturulmuştur. Buna göre, aşağıdaki seçeneklerden hangisi yanlıştır?</a:t>
            </a:r>
            <a:endParaRPr lang="tr-TR" sz="2000" dirty="0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58750" y="4343400"/>
            <a:ext cx="8763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000" b="1"/>
              <a:t>a) 0 ile 24 arasında puan alan öğrenci olmadığı için grafikte zikzak kullanılmıştır.</a:t>
            </a:r>
          </a:p>
          <a:p>
            <a:r>
              <a:rPr lang="tr-TR" sz="2000" b="1"/>
              <a:t> </a:t>
            </a:r>
          </a:p>
          <a:p>
            <a:r>
              <a:rPr lang="tr-TR" sz="2000" b="1"/>
              <a:t>b) Histogramın veri grubu genişliği 5 tir.</a:t>
            </a:r>
          </a:p>
          <a:p>
            <a:r>
              <a:rPr lang="tr-TR" sz="2000" b="1"/>
              <a:t> </a:t>
            </a:r>
          </a:p>
          <a:p>
            <a:r>
              <a:rPr lang="tr-TR" sz="2000" b="1"/>
              <a:t>c) 70-74 puan Aralığında 4 öğrenci vardır.</a:t>
            </a:r>
          </a:p>
          <a:p>
            <a:r>
              <a:rPr lang="tr-TR" sz="2000" b="1"/>
              <a:t> </a:t>
            </a:r>
          </a:p>
          <a:p>
            <a:r>
              <a:rPr lang="tr-TR" sz="2000" b="1"/>
              <a:t>d) Öğrenci sayısı en az 45-49 puan aralığındadır.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215900" y="6089076"/>
            <a:ext cx="52705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9399" name="Dikdörtgen 1"/>
          <p:cNvSpPr>
            <a:spLocks noChangeArrowheads="1"/>
          </p:cNvSpPr>
          <p:nvPr/>
        </p:nvSpPr>
        <p:spPr bwMode="auto">
          <a:xfrm>
            <a:off x="5605328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hlinkClick r:id="rId3"/>
              </a:rPr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12058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27000" y="90756"/>
            <a:ext cx="89281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ÖRNEK-24)</a:t>
            </a:r>
            <a:r>
              <a:rPr lang="tr-TR" sz="2000" b="1" dirty="0" smtClean="0"/>
              <a:t>  </a:t>
            </a:r>
            <a:r>
              <a:rPr lang="tr-TR" sz="2000" b="1" dirty="0"/>
              <a:t>Aşağıdaki </a:t>
            </a:r>
            <a:r>
              <a:rPr lang="tr-TR" sz="2000" b="1" dirty="0" err="1"/>
              <a:t>histogramda</a:t>
            </a:r>
            <a:r>
              <a:rPr lang="tr-TR" sz="2000" b="1" dirty="0"/>
              <a:t>, bir spor kulübünde  bulunan sporcuların yaş aralığını ve sporcu sayılarını göstermektedir. </a:t>
            </a:r>
          </a:p>
          <a:p>
            <a:r>
              <a:rPr lang="tr-TR" sz="2000" b="1" dirty="0"/>
              <a:t>	Buna </a:t>
            </a:r>
            <a:r>
              <a:rPr lang="tr-TR" sz="2000" b="1" dirty="0" err="1"/>
              <a:t>göre,bu</a:t>
            </a:r>
            <a:r>
              <a:rPr lang="tr-TR" sz="2000" b="1" dirty="0"/>
              <a:t> spor kulübündeki sporcularla ilgili aşağıdaki bilgilerden hangisi kesinlikle yanlıştır?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752600"/>
            <a:ext cx="3811587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2875" y="2819400"/>
            <a:ext cx="5102225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Tx/>
              <a:buAutoNum type="alphaLcParenR"/>
              <a:defRPr/>
            </a:pPr>
            <a:r>
              <a:rPr lang="tr-TR" b="1" dirty="0">
                <a:latin typeface="Arial" charset="0"/>
                <a:cs typeface="Arial" charset="0"/>
              </a:rPr>
              <a:t>27 yaş üstündeki sporcu sayısı 28 </a:t>
            </a:r>
            <a:r>
              <a:rPr lang="tr-TR" b="1" dirty="0" err="1">
                <a:latin typeface="Arial" charset="0"/>
                <a:cs typeface="Arial" charset="0"/>
              </a:rPr>
              <a:t>dir</a:t>
            </a:r>
            <a:r>
              <a:rPr lang="tr-TR" b="1" dirty="0">
                <a:latin typeface="Arial" charset="0"/>
                <a:cs typeface="Arial" charset="0"/>
              </a:rPr>
              <a:t>.</a:t>
            </a:r>
          </a:p>
          <a:p>
            <a:pPr>
              <a:defRPr/>
            </a:pPr>
            <a:endParaRPr lang="tr-TR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tr-TR" b="1" dirty="0">
                <a:latin typeface="Arial" charset="0"/>
                <a:cs typeface="Arial" charset="0"/>
              </a:rPr>
              <a:t>b) Sporcuların en fazla 8 tanesi 34 yaşındadır.</a:t>
            </a:r>
          </a:p>
          <a:p>
            <a:pPr>
              <a:defRPr/>
            </a:pPr>
            <a:endParaRPr lang="tr-TR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tr-TR" b="1" dirty="0">
                <a:latin typeface="Arial" charset="0"/>
                <a:cs typeface="Arial" charset="0"/>
              </a:rPr>
              <a:t>c) 22 yaşından büyük sporcu sayısı 62 </a:t>
            </a:r>
            <a:r>
              <a:rPr lang="tr-TR" b="1" dirty="0" err="1">
                <a:latin typeface="Arial" charset="0"/>
                <a:cs typeface="Arial" charset="0"/>
              </a:rPr>
              <a:t>dir</a:t>
            </a:r>
            <a:r>
              <a:rPr lang="tr-TR" b="1" dirty="0">
                <a:latin typeface="Arial" charset="0"/>
                <a:cs typeface="Arial" charset="0"/>
              </a:rPr>
              <a:t>.</a:t>
            </a:r>
          </a:p>
          <a:p>
            <a:pPr>
              <a:defRPr/>
            </a:pPr>
            <a:endParaRPr lang="tr-TR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tr-TR" b="1" dirty="0">
                <a:latin typeface="Arial" charset="0"/>
                <a:cs typeface="Arial" charset="0"/>
              </a:rPr>
              <a:t>d)20 yaşındaki sporcu sayısı 24 yaşındaki sporcu sayısından fazla olabilir.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3952875" y="4046538"/>
            <a:ext cx="4733925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8375" name="Dikdörtgen 1"/>
          <p:cNvSpPr>
            <a:spLocks noChangeArrowheads="1"/>
          </p:cNvSpPr>
          <p:nvPr/>
        </p:nvSpPr>
        <p:spPr bwMode="auto">
          <a:xfrm>
            <a:off x="5609956" y="6478588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hlinkClick r:id="rId3"/>
              </a:rPr>
              <a:t>omeraskerden@hotmail.com.tr</a:t>
            </a:r>
            <a:endParaRPr lang="tr-TR" sz="2000" b="1"/>
          </a:p>
        </p:txBody>
      </p:sp>
    </p:spTree>
    <p:extLst>
      <p:ext uri="{BB962C8B-B14F-4D97-AF65-F5344CB8AC3E}">
        <p14:creationId xmlns:p14="http://schemas.microsoft.com/office/powerpoint/2010/main" val="191226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5083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736975" y="165100"/>
            <a:ext cx="5102225" cy="1967756"/>
          </a:xfrm>
          <a:prstGeom prst="wedgeRectCallout">
            <a:avLst>
              <a:gd name="adj1" fmla="val 7639"/>
              <a:gd name="adj2" fmla="val -3020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>
                <a:solidFill>
                  <a:srgbClr val="FF0000"/>
                </a:solidFill>
              </a:rPr>
              <a:t>ÖRNEK</a:t>
            </a:r>
            <a:r>
              <a:rPr lang="tr-TR" sz="2000" b="1" dirty="0"/>
              <a:t>:</a:t>
            </a:r>
            <a:r>
              <a:rPr lang="tr-TR" sz="2000" b="1" dirty="0" smtClean="0"/>
              <a:t>      </a:t>
            </a:r>
            <a:r>
              <a:rPr lang="tr-TR" sz="2000" b="1" dirty="0"/>
              <a:t>Yandaki histogram bir hastaneye aynı günde başvuran kişilerin yaşlarına göre </a:t>
            </a:r>
            <a:r>
              <a:rPr lang="tr-TR" sz="2000" b="1" dirty="0" smtClean="0"/>
              <a:t>hazırlanmıştır. Bu </a:t>
            </a:r>
            <a:r>
              <a:rPr lang="tr-TR" sz="2000" b="1" dirty="0"/>
              <a:t>grafikte verilen bilgilere </a:t>
            </a:r>
            <a:r>
              <a:rPr lang="tr-TR" sz="2000" b="1" dirty="0" smtClean="0"/>
              <a:t>göre, Bu </a:t>
            </a:r>
            <a:r>
              <a:rPr lang="tr-TR" sz="2000" b="1" dirty="0"/>
              <a:t>veri grubunun grup genişliği  kaçtır?	                  </a:t>
            </a:r>
          </a:p>
          <a:p>
            <a:r>
              <a:rPr lang="tr-TR" sz="2000" b="1" dirty="0" smtClean="0"/>
              <a:t>	a)7    	b)8  	  </a:t>
            </a:r>
            <a:r>
              <a:rPr lang="tr-TR" sz="2000" b="1" dirty="0"/>
              <a:t>c)9    </a:t>
            </a:r>
            <a:r>
              <a:rPr lang="tr-TR" sz="2000" b="1" dirty="0" smtClean="0"/>
              <a:t>	d)10</a:t>
            </a:r>
            <a:endParaRPr lang="tr-TR" sz="2000" b="1" dirty="0"/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492091"/>
            <a:ext cx="33591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152400" y="3429000"/>
            <a:ext cx="8686800" cy="1800200"/>
          </a:xfrm>
          <a:prstGeom prst="wedgeRectCallout">
            <a:avLst>
              <a:gd name="adj1" fmla="val 15588"/>
              <a:gd name="adj2" fmla="val -4843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/>
              <a:t> </a:t>
            </a:r>
            <a:r>
              <a:rPr lang="tr-TR" sz="2000" b="1" dirty="0">
                <a:solidFill>
                  <a:srgbClr val="FF0000"/>
                </a:solidFill>
              </a:rPr>
              <a:t>ÖRNEK</a:t>
            </a:r>
            <a:r>
              <a:rPr lang="tr-TR" sz="2000" b="1" dirty="0"/>
              <a:t>:</a:t>
            </a:r>
            <a:r>
              <a:rPr lang="tr-TR" sz="2000" b="1" dirty="0" smtClean="0"/>
              <a:t>     </a:t>
            </a:r>
            <a:r>
              <a:rPr lang="tr-TR" sz="2000" b="1" dirty="0"/>
              <a:t>Yandaki histogram bir hastaneye aynı günde başvuran kişilerin yaşlarına göre </a:t>
            </a:r>
            <a:r>
              <a:rPr lang="tr-TR" sz="2000" b="1" dirty="0" smtClean="0"/>
              <a:t>hazırlanmıştır. Bu </a:t>
            </a:r>
            <a:r>
              <a:rPr lang="tr-TR" sz="2000" b="1" dirty="0"/>
              <a:t>grafikte verilen bilgilere </a:t>
            </a:r>
            <a:r>
              <a:rPr lang="tr-TR" sz="2000" b="1" dirty="0" smtClean="0"/>
              <a:t>göre, Bu </a:t>
            </a:r>
            <a:r>
              <a:rPr lang="tr-TR" sz="2000" b="1" dirty="0"/>
              <a:t>hastaneye 50 yaşından büyük kaç hasta gelmiştir?	</a:t>
            </a:r>
          </a:p>
          <a:p>
            <a:r>
              <a:rPr lang="tr-TR" sz="2000" b="1" dirty="0"/>
              <a:t>					</a:t>
            </a:r>
            <a:endParaRPr lang="tr-TR" sz="2000" b="1" dirty="0" smtClean="0"/>
          </a:p>
          <a:p>
            <a:r>
              <a:rPr lang="tr-TR" sz="2000" b="1" dirty="0" smtClean="0"/>
              <a:t>	a)18     		 </a:t>
            </a:r>
            <a:r>
              <a:rPr lang="tr-TR" sz="2000" b="1" dirty="0"/>
              <a:t>b)34     </a:t>
            </a:r>
            <a:r>
              <a:rPr lang="tr-TR" sz="2000" b="1" dirty="0" smtClean="0"/>
              <a:t>		 </a:t>
            </a:r>
            <a:r>
              <a:rPr lang="tr-TR" sz="2000" b="1" dirty="0"/>
              <a:t>c)20   </a:t>
            </a:r>
            <a:r>
              <a:rPr lang="tr-TR" sz="2000" b="1" dirty="0" smtClean="0"/>
              <a:t>		   </a:t>
            </a:r>
            <a:r>
              <a:rPr lang="tr-TR" sz="2000" b="1" dirty="0"/>
              <a:t>d)26</a:t>
            </a:r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49280"/>
            <a:ext cx="35623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345" y="5968330"/>
            <a:ext cx="31718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7" name="Dikdörtgen 1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hlinkClick r:id="rId6"/>
              </a:rPr>
              <a:t>omeraskerden@hotmail.com.tr</a:t>
            </a:r>
            <a:endParaRPr lang="tr-TR" sz="2000" b="1"/>
          </a:p>
        </p:txBody>
      </p:sp>
      <p:sp>
        <p:nvSpPr>
          <p:cNvPr id="14" name="Dikdörtgen 13"/>
          <p:cNvSpPr/>
          <p:nvPr/>
        </p:nvSpPr>
        <p:spPr>
          <a:xfrm>
            <a:off x="6191738" y="1686287"/>
            <a:ext cx="1185240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 flipH="1">
            <a:off x="2483768" y="4581129"/>
            <a:ext cx="183750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207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0428" y="53635"/>
            <a:ext cx="89281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ÖRNEK-25)</a:t>
            </a:r>
            <a:r>
              <a:rPr lang="tr-TR" sz="2000" b="1" dirty="0" smtClean="0"/>
              <a:t> </a:t>
            </a:r>
            <a:r>
              <a:rPr lang="tr-TR" sz="2000" b="1" dirty="0"/>
              <a:t>Aşağıdaki </a:t>
            </a:r>
            <a:r>
              <a:rPr lang="tr-TR" sz="2000" b="1" dirty="0" err="1"/>
              <a:t>histogramda</a:t>
            </a:r>
            <a:r>
              <a:rPr lang="tr-TR" sz="2000" b="1" dirty="0"/>
              <a:t>, bir sınıfta bulunan öğrencilerin matematik sınavına ayırdıkları süreyi göstermektedir.</a:t>
            </a:r>
          </a:p>
          <a:p>
            <a:r>
              <a:rPr lang="tr-TR" sz="2000" b="1" dirty="0"/>
              <a:t>	Buna </a:t>
            </a:r>
            <a:r>
              <a:rPr lang="tr-TR" sz="2000" b="1" dirty="0" err="1"/>
              <a:t>göre,aşağıdakilerden</a:t>
            </a:r>
            <a:r>
              <a:rPr lang="tr-TR" sz="2000" b="1" dirty="0"/>
              <a:t> hangisi söylenemez?</a:t>
            </a: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19200"/>
            <a:ext cx="3733800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>
            <a:spLocks noChangeArrowheads="1"/>
          </p:cNvSpPr>
          <p:nvPr/>
        </p:nvSpPr>
        <p:spPr bwMode="auto">
          <a:xfrm>
            <a:off x="3810000" y="2895600"/>
            <a:ext cx="51816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/>
              <a:t>a) Sınava giren 30 öğrenci vardır.</a:t>
            </a:r>
          </a:p>
          <a:p>
            <a:pPr eaLnBrk="1" hangingPunct="1"/>
            <a:endParaRPr lang="tr-TR" b="1"/>
          </a:p>
          <a:p>
            <a:pPr eaLnBrk="1" hangingPunct="1"/>
            <a:r>
              <a:rPr lang="tr-TR" b="1"/>
              <a:t>b) 12 öğrenci sınavı ilk 25 dakika da tamamlamıştır.</a:t>
            </a:r>
          </a:p>
          <a:p>
            <a:pPr eaLnBrk="1" hangingPunct="1"/>
            <a:endParaRPr lang="tr-TR" b="1"/>
          </a:p>
          <a:p>
            <a:pPr eaLnBrk="1" hangingPunct="1"/>
            <a:r>
              <a:rPr lang="tr-TR" b="1"/>
              <a:t>c) Sınavı 30 dakikadan daha geç tamamlayan öğrenci sayısı 20 dir.</a:t>
            </a:r>
          </a:p>
          <a:p>
            <a:pPr eaLnBrk="1" hangingPunct="1"/>
            <a:endParaRPr lang="tr-TR" b="1"/>
          </a:p>
          <a:p>
            <a:pPr eaLnBrk="1" hangingPunct="1"/>
            <a:r>
              <a:rPr lang="tr-TR" b="1"/>
              <a:t>d) Grup genişliği 9 dur.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3810000" y="3429000"/>
            <a:ext cx="44196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7351" name="Dikdörtgen 1"/>
          <p:cNvSpPr>
            <a:spLocks noChangeArrowheads="1"/>
          </p:cNvSpPr>
          <p:nvPr/>
        </p:nvSpPr>
        <p:spPr bwMode="auto">
          <a:xfrm>
            <a:off x="5609956" y="6478588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hlinkClick r:id="rId3"/>
              </a:rPr>
              <a:t>omeraskerden@hotmail.com.tr</a:t>
            </a:r>
            <a:endParaRPr lang="tr-TR" sz="2000" b="1"/>
          </a:p>
        </p:txBody>
      </p:sp>
    </p:spTree>
    <p:extLst>
      <p:ext uri="{BB962C8B-B14F-4D97-AF65-F5344CB8AC3E}">
        <p14:creationId xmlns:p14="http://schemas.microsoft.com/office/powerpoint/2010/main" val="38001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4437112"/>
            <a:ext cx="8749480" cy="1872208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l"/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ÖMER ASKERDEN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907704" y="350519"/>
            <a:ext cx="4970656" cy="1446550"/>
          </a:xfrm>
          <a:prstGeom prst="rect">
            <a:avLst/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sz="8800" b="1" dirty="0" smtClean="0">
                <a:solidFill>
                  <a:srgbClr val="FF0000"/>
                </a:solidFill>
              </a:rPr>
              <a:t>hazırlayan</a:t>
            </a:r>
            <a:endParaRPr lang="tr-TR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65238"/>
            <a:ext cx="4649788" cy="345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148431" y="152400"/>
            <a:ext cx="8894762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</a:t>
            </a:r>
            <a:r>
              <a:rPr lang="tr-TR" sz="2000" b="1" dirty="0" smtClean="0"/>
              <a:t> </a:t>
            </a:r>
            <a:r>
              <a:rPr lang="tr-TR" sz="2000" b="1" dirty="0"/>
              <a:t>Aşağıdaki histogram ile bir fabrikada hazırlanan kayısı paketlerinin kütlelerine göre dağılımı verilmiştir. Grafiğe göre, aşağıdakilerden hangisi doğrudur?</a:t>
            </a:r>
            <a:r>
              <a:rPr lang="tr-TR" sz="2000" dirty="0"/>
              <a:t>	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61860" y="4869160"/>
            <a:ext cx="8894762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0" b="1" dirty="0">
                <a:latin typeface="Arial" charset="0"/>
                <a:cs typeface="Arial" charset="0"/>
              </a:rPr>
              <a:t>a)Kütlesi en fazla olan paket 44 kilogramdır.</a:t>
            </a:r>
          </a:p>
          <a:p>
            <a:pPr>
              <a:defRPr/>
            </a:pPr>
            <a:r>
              <a:rPr lang="tr-TR" sz="2000" b="1" dirty="0">
                <a:latin typeface="Arial" charset="0"/>
                <a:cs typeface="Arial" charset="0"/>
              </a:rPr>
              <a:t>b)Toplam 59 paket hazırlanmıştır.</a:t>
            </a:r>
          </a:p>
          <a:p>
            <a:pPr>
              <a:defRPr/>
            </a:pPr>
            <a:r>
              <a:rPr lang="tr-TR" sz="2000" b="1" dirty="0">
                <a:latin typeface="Arial" charset="0"/>
                <a:cs typeface="Arial" charset="0"/>
              </a:rPr>
              <a:t>c)Her gruptan en az 2 paket hazırlanmıştır</a:t>
            </a:r>
            <a:r>
              <a:rPr lang="tr-TR" sz="2000" b="1" dirty="0" smtClean="0">
                <a:latin typeface="Arial" charset="0"/>
                <a:cs typeface="Arial" charset="0"/>
              </a:rPr>
              <a:t>.</a:t>
            </a:r>
            <a:endParaRPr lang="tr-TR" sz="1100" b="1" dirty="0" smtClean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tr-TR" sz="2000" b="1" dirty="0" smtClean="0">
                <a:latin typeface="Arial" charset="0"/>
                <a:cs typeface="Arial" charset="0"/>
              </a:rPr>
              <a:t>d)40 </a:t>
            </a:r>
            <a:r>
              <a:rPr lang="tr-TR" sz="2000" b="1" dirty="0">
                <a:latin typeface="Arial" charset="0"/>
                <a:cs typeface="Arial" charset="0"/>
              </a:rPr>
              <a:t>kg ve üzerinde toplam 25 paket hazırlanmıştır.</a:t>
            </a:r>
            <a:endParaRPr lang="tr-TR" sz="2000" dirty="0">
              <a:latin typeface="Arial" charset="0"/>
              <a:cs typeface="Arial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168118" y="5860812"/>
            <a:ext cx="6276090" cy="33178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3495" name="Dikdörtgen 1"/>
          <p:cNvSpPr>
            <a:spLocks noChangeArrowheads="1"/>
          </p:cNvSpPr>
          <p:nvPr/>
        </p:nvSpPr>
        <p:spPr bwMode="auto">
          <a:xfrm>
            <a:off x="5625831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hlinkClick r:id="rId3"/>
              </a:rPr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69216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/>
        </p:nvGraphicFramePr>
        <p:xfrm>
          <a:off x="304800" y="228600"/>
          <a:ext cx="4264029" cy="26193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3781"/>
                <a:gridCol w="473781"/>
                <a:gridCol w="473781"/>
                <a:gridCol w="473781"/>
                <a:gridCol w="473781"/>
                <a:gridCol w="473781"/>
                <a:gridCol w="473781"/>
                <a:gridCol w="473781"/>
                <a:gridCol w="473781"/>
              </a:tblGrid>
              <a:tr h="520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27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28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28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30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32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33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33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35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36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</a:tr>
              <a:tr h="520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36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39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39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40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41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41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41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43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48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</a:tr>
              <a:tr h="520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49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50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52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54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55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55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56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56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57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</a:tr>
              <a:tr h="520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58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58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60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64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67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68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69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70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72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</a:tr>
              <a:tr h="538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72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73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74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75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76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77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</a:rPr>
                        <a:t>79</a:t>
                      </a:r>
                      <a:endParaRPr lang="tr-TR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81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</a:rPr>
                        <a:t>81</a:t>
                      </a:r>
                      <a:endParaRPr lang="tr-TR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6" marR="9526" marT="9527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4" name="Metin kutusu 3"/>
          <p:cNvSpPr txBox="1"/>
          <p:nvPr/>
        </p:nvSpPr>
        <p:spPr>
          <a:xfrm>
            <a:off x="115888" y="3024188"/>
            <a:ext cx="8839200" cy="9223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ÖRNEK-:</a:t>
            </a:r>
            <a:r>
              <a:rPr lang="tr-TR" b="1" dirty="0" smtClean="0">
                <a:latin typeface="Arial" charset="0"/>
                <a:cs typeface="Arial" charset="0"/>
              </a:rPr>
              <a:t> </a:t>
            </a:r>
            <a:r>
              <a:rPr lang="tr-TR" b="1" dirty="0">
                <a:latin typeface="Arial" charset="0"/>
                <a:cs typeface="Arial" charset="0"/>
              </a:rPr>
              <a:t>Yukarıdaki tabloda bir sınıftaki öğrencilerin 100 soruluk bir sınavda yaptıkları net sayıları verilmiştir. Verilere göre oluşturulacak 5 grupluk bir histogram ile ilgili aşağıdakilerden hangisi doğrudur.</a:t>
            </a:r>
          </a:p>
        </p:txBody>
      </p:sp>
      <p:sp>
        <p:nvSpPr>
          <p:cNvPr id="5" name="Metin kutusu 4"/>
          <p:cNvSpPr txBox="1">
            <a:spLocks noChangeArrowheads="1"/>
          </p:cNvSpPr>
          <p:nvPr/>
        </p:nvSpPr>
        <p:spPr bwMode="auto">
          <a:xfrm>
            <a:off x="2057400" y="4267200"/>
            <a:ext cx="65897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/>
              <a:t>a)Grup genişliği 10 dur.</a:t>
            </a:r>
          </a:p>
          <a:p>
            <a:pPr eaLnBrk="1" hangingPunct="1"/>
            <a:endParaRPr lang="tr-TR" b="1"/>
          </a:p>
          <a:p>
            <a:pPr eaLnBrk="1" hangingPunct="1"/>
            <a:r>
              <a:rPr lang="tr-TR" b="1"/>
              <a:t>b)27-37 net aralığında 5 kişi vardır.</a:t>
            </a:r>
          </a:p>
          <a:p>
            <a:pPr eaLnBrk="1" hangingPunct="1"/>
            <a:endParaRPr lang="tr-TR" b="1"/>
          </a:p>
          <a:p>
            <a:pPr eaLnBrk="1" hangingPunct="1"/>
            <a:r>
              <a:rPr lang="tr-TR" b="1"/>
              <a:t>c)Öğrenci sayısının en fazla olduğu net aralığı 49-59 dur.</a:t>
            </a:r>
          </a:p>
          <a:p>
            <a:pPr eaLnBrk="1" hangingPunct="1"/>
            <a:endParaRPr lang="tr-TR" b="1"/>
          </a:p>
          <a:p>
            <a:pPr eaLnBrk="1" hangingPunct="1"/>
            <a:r>
              <a:rPr lang="tr-TR" b="1"/>
              <a:t>d)Sınıfta 40 öğrenci vardır.</a:t>
            </a:r>
          </a:p>
        </p:txBody>
      </p:sp>
      <p:sp>
        <p:nvSpPr>
          <p:cNvPr id="6" name="Metin kutusu 5"/>
          <p:cNvSpPr txBox="1">
            <a:spLocks noChangeArrowheads="1"/>
          </p:cNvSpPr>
          <p:nvPr/>
        </p:nvSpPr>
        <p:spPr bwMode="auto">
          <a:xfrm>
            <a:off x="6300192" y="1371600"/>
            <a:ext cx="1342761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/>
              <a:t>27-37=10</a:t>
            </a:r>
          </a:p>
          <a:p>
            <a:pPr eaLnBrk="1" hangingPunct="1"/>
            <a:r>
              <a:rPr lang="tr-TR" b="1"/>
              <a:t>38-48=8</a:t>
            </a:r>
          </a:p>
          <a:p>
            <a:pPr eaLnBrk="1" hangingPunct="1"/>
            <a:r>
              <a:rPr lang="tr-TR" b="1"/>
              <a:t>49-59=11</a:t>
            </a:r>
          </a:p>
          <a:p>
            <a:pPr eaLnBrk="1" hangingPunct="1"/>
            <a:r>
              <a:rPr lang="tr-TR" b="1"/>
              <a:t>60-70=6</a:t>
            </a:r>
          </a:p>
          <a:p>
            <a:pPr eaLnBrk="1" hangingPunct="1"/>
            <a:r>
              <a:rPr lang="tr-TR" b="1"/>
              <a:t>71-81=10</a:t>
            </a:r>
          </a:p>
        </p:txBody>
      </p:sp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598253" y="47404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 dirty="0"/>
              <a:t>Açıklık=81-27=54</a:t>
            </a:r>
          </a:p>
        </p:txBody>
      </p:sp>
      <p:sp>
        <p:nvSpPr>
          <p:cNvPr id="6150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480804"/>
              </p:ext>
            </p:extLst>
          </p:nvPr>
        </p:nvGraphicFramePr>
        <p:xfrm>
          <a:off x="5026025" y="682625"/>
          <a:ext cx="3510103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Denklem" r:id="rId3" imgW="1993900" imgH="393700" progId="Equation.3">
                  <p:embed/>
                </p:oleObj>
              </mc:Choice>
              <mc:Fallback>
                <p:oleObj name="Denklem" r:id="rId3" imgW="1993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6025" y="682625"/>
                        <a:ext cx="3510103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Yuvarlatılmış Dikdörtgen 10"/>
          <p:cNvSpPr/>
          <p:nvPr/>
        </p:nvSpPr>
        <p:spPr>
          <a:xfrm>
            <a:off x="1997075" y="5240338"/>
            <a:ext cx="6384925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1512" name="Dikdörtgen 1"/>
          <p:cNvSpPr>
            <a:spLocks noChangeArrowheads="1"/>
          </p:cNvSpPr>
          <p:nvPr/>
        </p:nvSpPr>
        <p:spPr bwMode="auto">
          <a:xfrm>
            <a:off x="5625831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hlinkClick r:id="rId5"/>
              </a:rPr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59432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347864" cy="382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3491880" y="114300"/>
            <a:ext cx="5499720" cy="2306588"/>
          </a:xfrm>
          <a:prstGeom prst="wedgeRectCallout">
            <a:avLst>
              <a:gd name="adj1" fmla="val 13963"/>
              <a:gd name="adj2" fmla="val 822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ÖRNEK :</a:t>
            </a:r>
            <a:r>
              <a:rPr lang="tr-TR" sz="2000" b="1" dirty="0" smtClean="0"/>
              <a:t>     </a:t>
            </a:r>
            <a:r>
              <a:rPr lang="tr-TR" sz="2000" b="1" dirty="0"/>
              <a:t>Yandaki histogram Bir toptancının bir ayda sattığı bulgur paketlerinin ağırlığı ve adedi histogram ile verilmiştir.</a:t>
            </a:r>
            <a:r>
              <a:rPr lang="tr-TR" sz="2000" dirty="0"/>
              <a:t> </a:t>
            </a:r>
            <a:r>
              <a:rPr lang="tr-TR" sz="2000" b="1" dirty="0" smtClean="0"/>
              <a:t>Histogram da </a:t>
            </a:r>
            <a:r>
              <a:rPr lang="tr-TR" sz="2000" b="1" dirty="0"/>
              <a:t>verilen bilgilere göre, Bu bulgur paketlerinin ağırlık aralığı en fazla kaçtır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/>
              <a:t> </a:t>
            </a:r>
            <a:r>
              <a:rPr lang="tr-TR" sz="2000" b="1" dirty="0" smtClean="0"/>
              <a:t>   a)19  	         b)24 	     </a:t>
            </a:r>
            <a:r>
              <a:rPr lang="tr-TR" sz="2000" b="1" dirty="0"/>
              <a:t>c)23  </a:t>
            </a:r>
            <a:r>
              <a:rPr lang="tr-TR" sz="2000" b="1" dirty="0" smtClean="0"/>
              <a:t>	           d)25</a:t>
            </a:r>
            <a:endParaRPr lang="tr-TR" sz="2000" b="1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069236"/>
            <a:ext cx="29718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150813" y="3978274"/>
            <a:ext cx="8840787" cy="1610965"/>
          </a:xfrm>
          <a:prstGeom prst="wedgeRectCallout">
            <a:avLst>
              <a:gd name="adj1" fmla="val 17014"/>
              <a:gd name="adj2" fmla="val -1074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ÖRNEK :</a:t>
            </a:r>
            <a:r>
              <a:rPr lang="tr-TR" sz="2000" b="1" dirty="0" smtClean="0"/>
              <a:t>      </a:t>
            </a:r>
            <a:r>
              <a:rPr lang="tr-TR" sz="2000" b="1" dirty="0"/>
              <a:t>Yandaki histogram Bir toptancının bir ayda sattığı bulgur paketlerinin ağırlığı ve adedi histogram ile verilmiştir.</a:t>
            </a:r>
            <a:r>
              <a:rPr lang="tr-TR" sz="2000" dirty="0"/>
              <a:t> </a:t>
            </a:r>
            <a:r>
              <a:rPr lang="tr-TR" sz="2000" b="1" dirty="0" smtClean="0"/>
              <a:t>Histogram da </a:t>
            </a:r>
            <a:r>
              <a:rPr lang="tr-TR" sz="2000" b="1" dirty="0"/>
              <a:t>verilen bilgilere göre, Bu bulgur paketlerinin ağırlık aralığı en az kaçtır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/>
              <a:t>	a)19     </a:t>
            </a:r>
            <a:r>
              <a:rPr lang="tr-TR" sz="2000" b="1" dirty="0" smtClean="0"/>
              <a:t>		b)24    		 </a:t>
            </a:r>
            <a:r>
              <a:rPr lang="tr-TR" sz="2000" b="1" dirty="0"/>
              <a:t>c)22    </a:t>
            </a:r>
            <a:r>
              <a:rPr lang="tr-TR" sz="2000" b="1" dirty="0" smtClean="0"/>
              <a:t>		d)24</a:t>
            </a:r>
            <a:endParaRPr lang="tr-TR" sz="2000" b="1" dirty="0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9" y="6021804"/>
            <a:ext cx="28765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C277D3F-2460-4B27-8D8D-089371590CE3}" type="slidenum">
              <a:rPr lang="tr-TR" smtClean="0"/>
              <a:pPr eaLnBrk="1" hangingPunct="1"/>
              <a:t>6</a:t>
            </a:fld>
            <a:endParaRPr lang="tr-TR" smtClean="0"/>
          </a:p>
        </p:txBody>
      </p:sp>
      <p:sp>
        <p:nvSpPr>
          <p:cNvPr id="53256" name="Dikdörtgen 1"/>
          <p:cNvSpPr>
            <a:spLocks noChangeArrowheads="1"/>
          </p:cNvSpPr>
          <p:nvPr/>
        </p:nvSpPr>
        <p:spPr bwMode="auto">
          <a:xfrm>
            <a:off x="5630594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hlinkClick r:id="rId5"/>
              </a:rPr>
              <a:t>omeraskerden@hotmail.com.tr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6241740" y="1811288"/>
            <a:ext cx="1134579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611560" y="4979639"/>
            <a:ext cx="1728192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71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6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248298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419872" y="260648"/>
            <a:ext cx="5544616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1) </a:t>
            </a:r>
            <a:r>
              <a:rPr lang="tr-TR" sz="2000" b="1" dirty="0"/>
              <a:t>Aşağıdaki </a:t>
            </a:r>
            <a:r>
              <a:rPr lang="tr-TR" sz="2000" b="1" dirty="0" smtClean="0"/>
              <a:t>histogramda </a:t>
            </a:r>
            <a:r>
              <a:rPr lang="tr-TR" sz="2000" b="1" dirty="0"/>
              <a:t>Ahmet’in facebookuna 10 gün boyunca gelen günlük toplam mesaj sayıları ve gün sayısı gösterilmiştir.</a:t>
            </a:r>
          </a:p>
          <a:p>
            <a:r>
              <a:rPr lang="tr-TR" sz="2000" b="1" dirty="0"/>
              <a:t>	Buna göre, Ahmet’in facebookuna günlük ortalama en az kaç mesaj gelmiştir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a)7,21        </a:t>
            </a:r>
            <a:r>
              <a:rPr lang="tr-TR" sz="2000" b="1" dirty="0"/>
              <a:t>b)7,46       c)9,65       </a:t>
            </a:r>
            <a:r>
              <a:rPr lang="tr-TR" sz="2000" b="1" dirty="0" smtClean="0"/>
              <a:t>d)8,25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176845" y="3223690"/>
            <a:ext cx="87876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a) Ortalamanın </a:t>
            </a:r>
            <a:r>
              <a:rPr lang="tr-TR" sz="2000" b="1" dirty="0"/>
              <a:t>en az olması için gelen mesaj sayılarını en az almalıyız.</a:t>
            </a:r>
            <a:endParaRPr lang="tr-TR" sz="2000" dirty="0"/>
          </a:p>
          <a:p>
            <a:r>
              <a:rPr lang="tr-TR" sz="2000" b="1" dirty="0"/>
              <a:t> </a:t>
            </a:r>
            <a:r>
              <a:rPr lang="tr-TR" sz="2000" b="1" dirty="0" smtClean="0"/>
              <a:t>	2-4 </a:t>
            </a:r>
            <a:r>
              <a:rPr lang="tr-TR" sz="2000" b="1" dirty="0"/>
              <a:t>Aralığın da 2 gün gelmiş, 2.2=4 mesaj</a:t>
            </a:r>
            <a:endParaRPr lang="tr-TR" sz="2000" dirty="0"/>
          </a:p>
          <a:p>
            <a:r>
              <a:rPr lang="tr-TR" sz="2000" b="1" dirty="0" smtClean="0"/>
              <a:t> 	5-7 </a:t>
            </a:r>
            <a:r>
              <a:rPr lang="tr-TR" sz="2000" b="1" dirty="0"/>
              <a:t>Aralığın da 2 gün gelmiş, 5.2=10 mesaj</a:t>
            </a:r>
            <a:endParaRPr lang="tr-TR" sz="2000" dirty="0"/>
          </a:p>
          <a:p>
            <a:r>
              <a:rPr lang="tr-TR" sz="2000" b="1" dirty="0" smtClean="0"/>
              <a:t>	8-10 </a:t>
            </a:r>
            <a:r>
              <a:rPr lang="tr-TR" sz="2000" b="1" dirty="0"/>
              <a:t>Aralığın da 4 gün gelmiş,8.4=32 mesaj</a:t>
            </a:r>
            <a:endParaRPr lang="tr-TR" sz="2000" dirty="0"/>
          </a:p>
          <a:p>
            <a:r>
              <a:rPr lang="tr-TR" sz="2000" b="1" dirty="0" smtClean="0"/>
              <a:t>	11-13 </a:t>
            </a:r>
            <a:r>
              <a:rPr lang="tr-TR" sz="2000" b="1" dirty="0"/>
              <a:t>Aralığın da 7 gün gelmiş, 11.7=77 mesaj</a:t>
            </a:r>
            <a:endParaRPr lang="tr-TR" sz="2000" dirty="0"/>
          </a:p>
          <a:p>
            <a:r>
              <a:rPr lang="tr-TR" sz="2000" b="1" dirty="0" smtClean="0"/>
              <a:t>	14-16 </a:t>
            </a:r>
            <a:r>
              <a:rPr lang="tr-TR" sz="2000" b="1" dirty="0"/>
              <a:t>Aralığın da 5 gün gelmiş, 14.5=70 mesaj</a:t>
            </a:r>
            <a:endParaRPr lang="tr-TR" sz="2000" dirty="0"/>
          </a:p>
          <a:p>
            <a:r>
              <a:rPr lang="tr-TR" sz="2000" b="1" dirty="0" smtClean="0"/>
              <a:t>b) Bütün </a:t>
            </a:r>
            <a:r>
              <a:rPr lang="tr-TR" sz="2000" b="1" dirty="0"/>
              <a:t>değerler toplanırsa toplam </a:t>
            </a:r>
            <a:r>
              <a:rPr lang="tr-TR" sz="2000" b="1" dirty="0" smtClean="0"/>
              <a:t>   4+10+32+77+70=46+147=193 </a:t>
            </a:r>
            <a:r>
              <a:rPr lang="tr-TR" sz="2000" b="1" dirty="0"/>
              <a:t>olur.</a:t>
            </a:r>
            <a:endParaRPr lang="tr-TR" sz="2000" dirty="0"/>
          </a:p>
          <a:p>
            <a:r>
              <a:rPr lang="tr-TR" sz="2000" b="1" dirty="0" smtClean="0"/>
              <a:t>c) Toplam </a:t>
            </a:r>
            <a:r>
              <a:rPr lang="tr-TR" sz="2000" b="1" dirty="0"/>
              <a:t>gün sayısı </a:t>
            </a:r>
            <a:r>
              <a:rPr lang="tr-TR" sz="2000" b="1" dirty="0" smtClean="0"/>
              <a:t>  2+2+4+7+5=20  </a:t>
            </a:r>
          </a:p>
          <a:p>
            <a:r>
              <a:rPr lang="tr-TR" sz="2000" b="1" dirty="0" smtClean="0"/>
              <a:t>d) Aritmetik </a:t>
            </a:r>
            <a:r>
              <a:rPr lang="tr-TR" sz="2000" b="1" dirty="0"/>
              <a:t>Ortalama=193:20=9,65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6444208" y="2060848"/>
            <a:ext cx="1008112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69968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160240" cy="256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627784" y="192149"/>
            <a:ext cx="6336704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2) </a:t>
            </a:r>
            <a:r>
              <a:rPr lang="tr-TR" sz="2000" b="1" dirty="0"/>
              <a:t>Aşağıdaki histogramda Ahmet’in facebookuna 10 gün boyunca gelen günlük toplam mesaj sayıları ve gün sayısı gösterilmiştir.</a:t>
            </a:r>
            <a:endParaRPr lang="tr-TR" sz="2000" dirty="0"/>
          </a:p>
          <a:p>
            <a:r>
              <a:rPr lang="tr-TR" sz="2000" b="1" dirty="0"/>
              <a:t>	Buna göre, Ahmet’in facebookuna günlük ortalama en fazla kaç mesaj gelmiştir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a)11,65       </a:t>
            </a:r>
            <a:r>
              <a:rPr lang="tr-TR" sz="2000" b="1" dirty="0"/>
              <a:t>b)12,35       c)10,15      </a:t>
            </a:r>
            <a:r>
              <a:rPr lang="tr-TR" sz="2000" b="1" dirty="0" smtClean="0"/>
              <a:t>d)13,75</a:t>
            </a:r>
            <a:endParaRPr lang="tr-TR" sz="2000" dirty="0"/>
          </a:p>
        </p:txBody>
      </p:sp>
      <p:sp>
        <p:nvSpPr>
          <p:cNvPr id="3" name="Dikdörtgen 2"/>
          <p:cNvSpPr/>
          <p:nvPr/>
        </p:nvSpPr>
        <p:spPr>
          <a:xfrm>
            <a:off x="251520" y="2751409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a) Ortalamanın en fazla olması için gelen mesaj sayılarını en fazla almalıyız.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2-4 Aralığın da 2 gün gelmiş, 4.2=8 mesaj</a:t>
            </a:r>
            <a:endParaRPr lang="tr-TR" sz="2000" dirty="0"/>
          </a:p>
          <a:p>
            <a:r>
              <a:rPr lang="tr-TR" sz="2000" b="1" dirty="0"/>
              <a:t>5-7 Aralığın da 2 gün gelmiş, 7.2=14 mesaj</a:t>
            </a:r>
            <a:endParaRPr lang="tr-TR" sz="2000" dirty="0"/>
          </a:p>
          <a:p>
            <a:r>
              <a:rPr lang="tr-TR" sz="2000" b="1" dirty="0"/>
              <a:t>8-10 Aralığın da 4 gün gelmiş,10.4=40 mesaj</a:t>
            </a:r>
            <a:endParaRPr lang="tr-TR" sz="2000" dirty="0"/>
          </a:p>
          <a:p>
            <a:r>
              <a:rPr lang="tr-TR" sz="2000" b="1" dirty="0"/>
              <a:t>11-13 Aralığın da 7 gün gelmiş, 13.7=91 mesaj</a:t>
            </a:r>
            <a:endParaRPr lang="tr-TR" sz="2000" dirty="0"/>
          </a:p>
          <a:p>
            <a:r>
              <a:rPr lang="tr-TR" sz="2000" b="1" dirty="0"/>
              <a:t>14-16 Aralığın da 5 gün gelmiş, 16.5=80 mesaj</a:t>
            </a:r>
            <a:endParaRPr lang="tr-TR" sz="2000" dirty="0"/>
          </a:p>
          <a:p>
            <a:r>
              <a:rPr lang="tr-TR" sz="2000" b="1" dirty="0"/>
              <a:t>b) Bütün değerler toplanırsa toplam 8+14+40+91+80=62+171=233 olur.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c) Toplam gün sayısı  2+2+4+7+5=20</a:t>
            </a:r>
            <a:endParaRPr lang="tr-TR" sz="2000" dirty="0"/>
          </a:p>
          <a:p>
            <a:r>
              <a:rPr lang="tr-TR" sz="2000" b="1" dirty="0"/>
              <a:t>d) Aritmetik Ortalama=233:20=11,65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3347864" y="1992349"/>
            <a:ext cx="1249749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77279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3312368" cy="3488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29804" y="304901"/>
            <a:ext cx="5534684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3) </a:t>
            </a:r>
            <a:r>
              <a:rPr lang="tr-TR" sz="2000" b="1" dirty="0"/>
              <a:t>Bir Okuldaki öğrencilerin günlük kitap okuma süreleri ile ilgili bazı bilgileri içeren histogram aşağıda verilmiştir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/>
              <a:t>	Histogram </a:t>
            </a:r>
            <a:r>
              <a:rPr lang="tr-TR" sz="2000" b="1" dirty="0"/>
              <a:t>tablosunda verilen bilgilere göre, Bu verilerin grup genişliği kaçtır?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	a)7  </a:t>
            </a:r>
            <a:r>
              <a:rPr lang="tr-TR" sz="2000" b="1" dirty="0"/>
              <a:t>	</a:t>
            </a:r>
            <a:r>
              <a:rPr lang="tr-TR" sz="2000" b="1" dirty="0" smtClean="0"/>
              <a:t>b)6  </a:t>
            </a:r>
            <a:r>
              <a:rPr lang="tr-TR" sz="2000" b="1" dirty="0"/>
              <a:t>	</a:t>
            </a:r>
            <a:r>
              <a:rPr lang="tr-TR" sz="2000" b="1" dirty="0" smtClean="0"/>
              <a:t>c)5 </a:t>
            </a:r>
            <a:r>
              <a:rPr lang="tr-TR" sz="2000" b="1" dirty="0"/>
              <a:t>	 </a:t>
            </a:r>
            <a:r>
              <a:rPr lang="tr-TR" sz="2000" b="1" dirty="0" smtClean="0"/>
              <a:t>d)8</a:t>
            </a:r>
            <a:endParaRPr lang="tr-TR" sz="2000" dirty="0"/>
          </a:p>
        </p:txBody>
      </p:sp>
      <p:sp>
        <p:nvSpPr>
          <p:cNvPr id="4" name="Dikdörtgen 3"/>
          <p:cNvSpPr/>
          <p:nvPr/>
        </p:nvSpPr>
        <p:spPr>
          <a:xfrm>
            <a:off x="3972737" y="2105101"/>
            <a:ext cx="1249749" cy="446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693139"/>
              </p:ext>
            </p:extLst>
          </p:nvPr>
        </p:nvGraphicFramePr>
        <p:xfrm>
          <a:off x="4038600" y="4868863"/>
          <a:ext cx="471328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5" name="Denklem" r:id="rId4" imgW="1854000" imgH="393480" progId="Equation.3">
                  <p:embed/>
                </p:oleObj>
              </mc:Choice>
              <mc:Fallback>
                <p:oleObj name="Denklem" r:id="rId4" imgW="1854000" imgH="393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868863"/>
                        <a:ext cx="471328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588697"/>
              </p:ext>
            </p:extLst>
          </p:nvPr>
        </p:nvGraphicFramePr>
        <p:xfrm>
          <a:off x="204869" y="5013176"/>
          <a:ext cx="330200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6" name="Denklem" r:id="rId6" imgW="1536480" imgH="393480" progId="Equation.3">
                  <p:embed/>
                </p:oleObj>
              </mc:Choice>
              <mc:Fallback>
                <p:oleObj name="Denklem" r:id="rId6" imgW="1536480" imgH="39348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69" y="5013176"/>
                        <a:ext cx="3302000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750650"/>
              </p:ext>
            </p:extLst>
          </p:nvPr>
        </p:nvGraphicFramePr>
        <p:xfrm>
          <a:off x="4586288" y="3194050"/>
          <a:ext cx="28400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" name="Denklem" r:id="rId8" imgW="1104840" imgH="203040" progId="Equation.3">
                  <p:embed/>
                </p:oleObj>
              </mc:Choice>
              <mc:Fallback>
                <p:oleObj name="Denklem" r:id="rId8" imgW="1104840" imgH="203040" progId="Equation.3">
                  <p:embed/>
                  <p:pic>
                    <p:nvPicPr>
                      <p:cNvPr id="0" name="Nesn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6288" y="3194050"/>
                        <a:ext cx="2840037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217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1131</Words>
  <Application>Microsoft Office PowerPoint</Application>
  <PresentationFormat>Ekran Gösterisi (4:3)</PresentationFormat>
  <Paragraphs>261</Paragraphs>
  <Slides>31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Ofis Teması</vt:lpstr>
      <vt:lpstr>Denklem</vt:lpstr>
      <vt:lpstr>Microsoft Equation 3.0</vt:lpstr>
      <vt:lpstr> ÖMER ASKERDEN PİRİ MEHMET PAŞA ORTAOKULU UZMAN İLKÖĞRETİM MATEMATİK ÖĞRETMENİ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ÖMER ASKERDEN PİRİ MEHMET PAŞA ORTAOKULU UZMAN İLKÖĞRETİM MATEMATİK ÖĞRETMENİ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87</cp:revision>
  <dcterms:created xsi:type="dcterms:W3CDTF">2013-05-19T19:51:27Z</dcterms:created>
  <dcterms:modified xsi:type="dcterms:W3CDTF">2013-05-20T13:25:02Z</dcterms:modified>
</cp:coreProperties>
</file>